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3"/>
  </p:notesMasterIdLst>
  <p:sldIdLst>
    <p:sldId id="256" r:id="rId2"/>
    <p:sldId id="378" r:id="rId3"/>
    <p:sldId id="357" r:id="rId4"/>
    <p:sldId id="446" r:id="rId5"/>
    <p:sldId id="329" r:id="rId6"/>
    <p:sldId id="400" r:id="rId7"/>
    <p:sldId id="381" r:id="rId8"/>
    <p:sldId id="401" r:id="rId9"/>
    <p:sldId id="402" r:id="rId10"/>
    <p:sldId id="294" r:id="rId11"/>
    <p:sldId id="276" r:id="rId12"/>
    <p:sldId id="403" r:id="rId13"/>
    <p:sldId id="273" r:id="rId14"/>
    <p:sldId id="385" r:id="rId15"/>
    <p:sldId id="293" r:id="rId16"/>
    <p:sldId id="464" r:id="rId17"/>
    <p:sldId id="502" r:id="rId18"/>
    <p:sldId id="501" r:id="rId19"/>
    <p:sldId id="500" r:id="rId20"/>
    <p:sldId id="503" r:id="rId21"/>
    <p:sldId id="504" r:id="rId22"/>
    <p:sldId id="505" r:id="rId23"/>
    <p:sldId id="465" r:id="rId24"/>
    <p:sldId id="478" r:id="rId25"/>
    <p:sldId id="439" r:id="rId26"/>
    <p:sldId id="481" r:id="rId27"/>
    <p:sldId id="440" r:id="rId28"/>
    <p:sldId id="480" r:id="rId29"/>
    <p:sldId id="468" r:id="rId30"/>
    <p:sldId id="470" r:id="rId31"/>
    <p:sldId id="469" r:id="rId32"/>
    <p:sldId id="461" r:id="rId33"/>
    <p:sldId id="460" r:id="rId34"/>
    <p:sldId id="463" r:id="rId35"/>
    <p:sldId id="441" r:id="rId36"/>
    <p:sldId id="455" r:id="rId37"/>
    <p:sldId id="457" r:id="rId38"/>
    <p:sldId id="458" r:id="rId39"/>
    <p:sldId id="456" r:id="rId40"/>
    <p:sldId id="459" r:id="rId41"/>
    <p:sldId id="471" r:id="rId42"/>
    <p:sldId id="473" r:id="rId43"/>
    <p:sldId id="474" r:id="rId44"/>
    <p:sldId id="472" r:id="rId45"/>
    <p:sldId id="309" r:id="rId46"/>
    <p:sldId id="448" r:id="rId47"/>
    <p:sldId id="466" r:id="rId48"/>
    <p:sldId id="406" r:id="rId49"/>
    <p:sldId id="265" r:id="rId50"/>
    <p:sldId id="278" r:id="rId51"/>
    <p:sldId id="264" r:id="rId52"/>
    <p:sldId id="263" r:id="rId53"/>
    <p:sldId id="416" r:id="rId54"/>
    <p:sldId id="257" r:id="rId55"/>
    <p:sldId id="258" r:id="rId56"/>
    <p:sldId id="259" r:id="rId57"/>
    <p:sldId id="260" r:id="rId58"/>
    <p:sldId id="415" r:id="rId59"/>
    <p:sldId id="482" r:id="rId60"/>
    <p:sldId id="418" r:id="rId61"/>
    <p:sldId id="419" r:id="rId62"/>
    <p:sldId id="420" r:id="rId63"/>
    <p:sldId id="483" r:id="rId64"/>
    <p:sldId id="421" r:id="rId65"/>
    <p:sldId id="426" r:id="rId66"/>
    <p:sldId id="422" r:id="rId67"/>
    <p:sldId id="423" r:id="rId68"/>
    <p:sldId id="484" r:id="rId69"/>
    <p:sldId id="424" r:id="rId70"/>
    <p:sldId id="425" r:id="rId71"/>
    <p:sldId id="427" r:id="rId72"/>
    <p:sldId id="428" r:id="rId73"/>
    <p:sldId id="485" r:id="rId74"/>
    <p:sldId id="429" r:id="rId75"/>
    <p:sldId id="430" r:id="rId76"/>
    <p:sldId id="431" r:id="rId77"/>
    <p:sldId id="432" r:id="rId78"/>
    <p:sldId id="486" r:id="rId79"/>
    <p:sldId id="487" r:id="rId80"/>
    <p:sldId id="488" r:id="rId81"/>
    <p:sldId id="496" r:id="rId82"/>
    <p:sldId id="497" r:id="rId83"/>
    <p:sldId id="498" r:id="rId84"/>
    <p:sldId id="499" r:id="rId85"/>
    <p:sldId id="489" r:id="rId86"/>
    <p:sldId id="490" r:id="rId87"/>
    <p:sldId id="491" r:id="rId88"/>
    <p:sldId id="492" r:id="rId89"/>
    <p:sldId id="493" r:id="rId90"/>
    <p:sldId id="494" r:id="rId91"/>
    <p:sldId id="495" r:id="rId9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5" autoAdjust="0"/>
    <p:restoredTop sz="91925" autoAdjust="0"/>
  </p:normalViewPr>
  <p:slideViewPr>
    <p:cSldViewPr snapToGrid="0">
      <p:cViewPr varScale="1">
        <p:scale>
          <a:sx n="71" d="100"/>
          <a:sy n="71" d="100"/>
        </p:scale>
        <p:origin x="132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40.182"/>
    </inkml:context>
    <inkml:brush xml:id="br0">
      <inkml:brushProperty name="width" value="0.1" units="cm"/>
      <inkml:brushProperty name="height" value="0.1" units="cm"/>
      <inkml:brushProperty name="color" value="#333333"/>
    </inkml:brush>
  </inkml:definitions>
  <inkml:trace contextRef="#ctx0" brushRef="#br0">40 131 12176 0 0,'-3'-6'58'0'0,"2"5"14"0"0,0-1 1 0 0,0-1-1 0 0,-1 2 1 0 0,1-1-1 0 0,0 0 1 0 0,0 1-1 0 0,-1-1 1 0 0,1 1-1 0 0,-2-1 1 0 0,2 1-1 0 0,-1-1 1 0 0,0 1-1 0 0,1 0 0 0 0,-2-1 1 0 0,1 2-1 0 0,1-1 1 0 0,-2 0-1 0 0,0 0-72 0 0,1 0 216 0 0,3 1-187 0 0,-1 1-1 0 0,0-1 1 0 0,0 0-1 0 0,0 0 1 0 0,1 0 0 0 0,-1 0-1 0 0,0 0 1 0 0,0 0-1 0 0,0 1 1 0 0,0-1-1 0 0,0 0 1 0 0,0 0 0 0 0,0 1-1 0 0,0-1 1 0 0,0 0-1 0 0,0 1 1 0 0,0-1-1 0 0,0 0 1 0 0,0 0-1 0 0,0 0 1 0 0,0 0 0 0 0,0 1-1 0 0,0-1 1 0 0,0 0-1 0 0,0 0 1 0 0,0 1-1 0 0,0-1 1 0 0,0 0 0 0 0,0 1-1 0 0,0-1 1 0 0,0 0-1 0 0,0 0 1 0 0,0 0-1 0 0,0 0 1 0 0,0 0 0 0 0,-1 0-1 0 0,1 1 1 0 0,0-1-1 0 0,0 0 1 0 0,-1 0-1 0 0,1 1 1 0 0,0-1-1 0 0,0 0 1 0 0,-1 0 0 0 0,1 0-1 0 0,0 0 1 0 0,0 0-1 0 0,0 1 1 0 0,0-1-1 0 0,0 0 1 0 0,-1 0 0 0 0,1 0-1 0 0,0 0 1 0 0,-1 0-29 0 0,23 12 119 0 0,34-3 450 0 0,-54-9-458 0 0,-2 0 1 0 0,0 0 1 0 0,8 0 245 0 0,22 0 1681 0 0,-27 0-2338 0 0,6 0 239 0 0,-2 0 78 0 0,-7 0 63 0 0,3 0-5 0 0,11 5 61 0 0,-13-5-65 0 0,-1 0 0 0 0,0 0 4 0 0,2 0 0 0 0,6-2-44 0 0,-6 2 48 0 0,-1 0 16 0 0,5 0-5 0 0,2 0-22 0 0,-5 0 9 0 0,-2 0 55 0 0,32-6 42 0 0,-31 5-91 0 0,-2 1 5 0 0,11-13 174 0 0,-8 9-242 0 0,-2 4 38 0 0,-1 0 31 0 0,0-2-10 0 0,3-2-53 0 0,0-17 460 0 0,-3 20-546 0 0,-2-1 34 0 0,1-1-18 0 0,1-2 44 0 0,0 4 63 0 0,-7-7 146 0 0,3 4-200 0 0,-2 0 2 0 0,-5-2 190 0 0,10 6-117 0 0,1 0-2 0 0,0 0 45 0 0,-15-7 202 0 0,14 6-223 0 0,-8-14-86 0 0,5 12-65 0 0,3 3-180 0 0,-5-18-2769 0 0,5 16-1644 0 0,1 2-1456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5-04T16:16:50.014"/>
    </inkml:context>
    <inkml:brush xml:id="br0">
      <inkml:brushProperty name="width" value="0.1" units="cm"/>
      <inkml:brushProperty name="height" value="0.1" units="cm"/>
      <inkml:brushProperty name="color" value="#333333"/>
    </inkml:brush>
  </inkml:definitions>
  <inkml:trace contextRef="#ctx0" brushRef="#br0">56 12 13360 0 0,'-15'-5'1184'0'0,"-4"1"-944"0"0,9 1-240 0 0,10 3 0 0 0,0 0 352 0 0,0 0 16 0 0,-11 3 8 0 0,11-3-6696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457200" y="274640"/>
            <a:ext cx="8229600" cy="5851525"/>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extLst>
      <p:ext uri="{BB962C8B-B14F-4D97-AF65-F5344CB8AC3E}">
        <p14:creationId xmlns:p14="http://schemas.microsoft.com/office/powerpoint/2010/main" val="3460171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customXml" Target="../ink/ink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hyperlink" Target="https://towardsdatascience.com/understanding-the-effect-of-bagging-on-variance-and-bias-visually-6131e6ff138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understanding-the-effect-of-bagging-on-variance-and-bias-visually-6131e6ff1385"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Optimization_problem" TargetMode="External"/><Relationship Id="rId13" Type="http://schemas.openxmlformats.org/officeDocument/2006/relationships/hyperlink" Target="https://en.wikipedia.org/wiki/Parameter_estimation" TargetMode="External"/><Relationship Id="rId3" Type="http://schemas.openxmlformats.org/officeDocument/2006/relationships/image" Target="../media/image45.png"/><Relationship Id="rId7" Type="http://schemas.openxmlformats.org/officeDocument/2006/relationships/hyperlink" Target="https://en.wikipedia.org/wiki/Real_number" TargetMode="External"/><Relationship Id="rId12" Type="http://schemas.openxmlformats.org/officeDocument/2006/relationships/hyperlink" Target="https://en.wikipedia.org/wiki/Fitness_function"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en.wikipedia.org/wiki/Event_(probability_theory)" TargetMode="External"/><Relationship Id="rId11" Type="http://schemas.openxmlformats.org/officeDocument/2006/relationships/hyperlink" Target="https://en.wikipedia.org/wiki/Utility_function" TargetMode="External"/><Relationship Id="rId5" Type="http://schemas.openxmlformats.org/officeDocument/2006/relationships/hyperlink" Target="https://en.wikipedia.org/wiki/Decision_theory" TargetMode="External"/><Relationship Id="rId10" Type="http://schemas.openxmlformats.org/officeDocument/2006/relationships/hyperlink" Target="https://en.wikipedia.org/wiki/Profit_function" TargetMode="External"/><Relationship Id="rId4" Type="http://schemas.openxmlformats.org/officeDocument/2006/relationships/hyperlink" Target="https://en.wikipedia.org/wiki/Mathematical_optimization" TargetMode="External"/><Relationship Id="rId9" Type="http://schemas.openxmlformats.org/officeDocument/2006/relationships/hyperlink" Target="https://en.wikipedia.org/wiki/Reward_funct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www.statisticshowto.com/likelihood-function/" TargetMode="External"/><Relationship Id="rId2" Type="http://schemas.openxmlformats.org/officeDocument/2006/relationships/hyperlink" Target="https://math.tutorvista.com/statistics/mean-squared-error.html" TargetMode="Externa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Partial_derivative"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hanacademy.org/math/multivariable-calculus/multivariable-derivatives/gradient-and-directional-derivatives/v/why-the-gradient-is-the-direction-of-steepest-ascent?source=post_page---------------------------"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hyperlink" Target="https://en.wikipedia.org/wiki/Support_vector_machine" TargetMode="External"/><Relationship Id="rId1" Type="http://schemas.openxmlformats.org/officeDocument/2006/relationships/slideLayout" Target="../slideLayouts/slideLayout1.xml"/><Relationship Id="rId5" Type="http://schemas.openxmlformats.org/officeDocument/2006/relationships/image" Target="../media/image87.jpe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30AA1B2-3381-48A0-9C7E-33C6702A0360}"/>
                  </a:ext>
                </a:extLst>
              </p14:cNvPr>
              <p14:cNvContentPartPr/>
              <p14:nvPr/>
            </p14:nvContentPartPr>
            <p14:xfrm>
              <a:off x="3923602" y="4068785"/>
              <a:ext cx="87210" cy="48060"/>
            </p14:xfrm>
          </p:contentPart>
        </mc:Choice>
        <mc:Fallback xmlns="">
          <p:pic>
            <p:nvPicPr>
              <p:cNvPr id="2" name="Ink 1">
                <a:extLst>
                  <a:ext uri="{FF2B5EF4-FFF2-40B4-BE49-F238E27FC236}">
                    <a16:creationId xmlns:a16="http://schemas.microsoft.com/office/drawing/2014/main" id="{A30AA1B2-3381-48A0-9C7E-33C6702A0360}"/>
                  </a:ext>
                </a:extLst>
              </p:cNvPr>
              <p:cNvPicPr/>
              <p:nvPr/>
            </p:nvPicPr>
            <p:blipFill>
              <a:blip r:embed="rId3"/>
              <a:stretch>
                <a:fillRect/>
              </a:stretch>
            </p:blipFill>
            <p:spPr>
              <a:xfrm>
                <a:off x="3905658" y="4050852"/>
                <a:ext cx="122740" cy="83567"/>
              </a:xfrm>
              <a:prstGeom prst="rect">
                <a:avLst/>
              </a:prstGeom>
            </p:spPr>
          </p:pic>
        </mc:Fallback>
      </mc:AlternateContent>
      <p:pic>
        <p:nvPicPr>
          <p:cNvPr id="3" name="Picture 2">
            <a:extLst>
              <a:ext uri="{FF2B5EF4-FFF2-40B4-BE49-F238E27FC236}">
                <a16:creationId xmlns:a16="http://schemas.microsoft.com/office/drawing/2014/main" id="{BC92AC24-916C-434A-84B6-769F7FAAC700}"/>
              </a:ext>
            </a:extLst>
          </p:cNvPr>
          <p:cNvPicPr>
            <a:picLocks noChangeAspect="1"/>
          </p:cNvPicPr>
          <p:nvPr/>
        </p:nvPicPr>
        <p:blipFill>
          <a:blip r:embed="rId4"/>
          <a:stretch>
            <a:fillRect/>
          </a:stretch>
        </p:blipFill>
        <p:spPr>
          <a:xfrm>
            <a:off x="114300" y="1821656"/>
            <a:ext cx="8915400" cy="321468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369AE88-3142-4957-8E02-7355197AD03D}"/>
                  </a:ext>
                </a:extLst>
              </p14:cNvPr>
              <p14:cNvContentPartPr/>
              <p14:nvPr/>
            </p14:nvContentPartPr>
            <p14:xfrm>
              <a:off x="5745292" y="5854835"/>
              <a:ext cx="19980" cy="4590"/>
            </p14:xfrm>
          </p:contentPart>
        </mc:Choice>
        <mc:Fallback xmlns="">
          <p:pic>
            <p:nvPicPr>
              <p:cNvPr id="4" name="Ink 3">
                <a:extLst>
                  <a:ext uri="{FF2B5EF4-FFF2-40B4-BE49-F238E27FC236}">
                    <a16:creationId xmlns:a16="http://schemas.microsoft.com/office/drawing/2014/main" id="{E369AE88-3142-4957-8E02-7355197AD03D}"/>
                  </a:ext>
                </a:extLst>
              </p:cNvPr>
              <p:cNvPicPr/>
              <p:nvPr/>
            </p:nvPicPr>
            <p:blipFill>
              <a:blip r:embed="rId6"/>
              <a:stretch>
                <a:fillRect/>
              </a:stretch>
            </p:blipFill>
            <p:spPr>
              <a:xfrm>
                <a:off x="5727453" y="5837181"/>
                <a:ext cx="55302" cy="39545"/>
              </a:xfrm>
              <a:prstGeom prst="rect">
                <a:avLst/>
              </a:prstGeom>
            </p:spPr>
          </p:pic>
        </mc:Fallback>
      </mc:AlternateContent>
      <p:pic>
        <p:nvPicPr>
          <p:cNvPr id="5" name="6 Imagen">
            <a:extLst>
              <a:ext uri="{FF2B5EF4-FFF2-40B4-BE49-F238E27FC236}">
                <a16:creationId xmlns:a16="http://schemas.microsoft.com/office/drawing/2014/main" id="{C98F454F-AEB8-445C-ACA7-9F3BB2AD56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22ED75F-A518-4BF9-A614-412ECFC45F6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79325A9-AD2D-4B48-8081-715A4C22796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
        <p:nvSpPr>
          <p:cNvPr id="8" name="CuadroTexto 7"/>
          <p:cNvSpPr txBox="1"/>
          <p:nvPr/>
        </p:nvSpPr>
        <p:spPr>
          <a:xfrm>
            <a:off x="630314" y="1136342"/>
            <a:ext cx="27687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bias</a:t>
            </a:r>
            <a:r>
              <a:rPr lang="es-CO" sz="1800" b="1" dirty="0">
                <a:solidFill>
                  <a:srgbClr val="FF0000"/>
                </a:solidFill>
              </a:rPr>
              <a:t> = </a:t>
            </a:r>
            <a:r>
              <a:rPr lang="es-CO" sz="1800" b="1" dirty="0" err="1">
                <a:solidFill>
                  <a:srgbClr val="FF0000"/>
                </a:solidFill>
              </a:rPr>
              <a:t>underfitting</a:t>
            </a:r>
            <a:endParaRPr lang="es-CO" sz="1800" b="1" dirty="0">
              <a:solidFill>
                <a:srgbClr val="FF0000"/>
              </a:solidFill>
            </a:endParaRPr>
          </a:p>
        </p:txBody>
      </p:sp>
      <p:sp>
        <p:nvSpPr>
          <p:cNvPr id="9" name="CuadroTexto 8"/>
          <p:cNvSpPr txBox="1"/>
          <p:nvPr/>
        </p:nvSpPr>
        <p:spPr>
          <a:xfrm>
            <a:off x="6047172" y="5485503"/>
            <a:ext cx="3089307" cy="369332"/>
          </a:xfrm>
          <a:prstGeom prst="rect">
            <a:avLst/>
          </a:prstGeom>
          <a:noFill/>
        </p:spPr>
        <p:txBody>
          <a:bodyPr wrap="none" rtlCol="0">
            <a:spAutoFit/>
          </a:bodyPr>
          <a:lstStyle/>
          <a:p>
            <a:r>
              <a:rPr lang="es-CO" sz="1800" b="1" dirty="0">
                <a:solidFill>
                  <a:srgbClr val="FF0000"/>
                </a:solidFill>
              </a:rPr>
              <a:t>High </a:t>
            </a:r>
            <a:r>
              <a:rPr lang="es-CO" sz="1800" b="1" dirty="0" err="1">
                <a:solidFill>
                  <a:srgbClr val="FF0000"/>
                </a:solidFill>
              </a:rPr>
              <a:t>variance</a:t>
            </a:r>
            <a:r>
              <a:rPr lang="es-CO" sz="1800" b="1" dirty="0">
                <a:solidFill>
                  <a:srgbClr val="FF0000"/>
                </a:solidFill>
              </a:rPr>
              <a:t> = </a:t>
            </a:r>
            <a:r>
              <a:rPr lang="es-CO" sz="1800" b="1" dirty="0" err="1">
                <a:solidFill>
                  <a:srgbClr val="FF0000"/>
                </a:solidFill>
              </a:rPr>
              <a:t>overfitting</a:t>
            </a:r>
            <a:endParaRPr lang="es-CO" sz="1800" b="1" dirty="0">
              <a:solidFill>
                <a:srgbClr val="FF0000"/>
              </a:solidFill>
            </a:endParaRPr>
          </a:p>
        </p:txBody>
      </p:sp>
    </p:spTree>
    <p:extLst>
      <p:ext uri="{BB962C8B-B14F-4D97-AF65-F5344CB8AC3E}">
        <p14:creationId xmlns:p14="http://schemas.microsoft.com/office/powerpoint/2010/main" val="28070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653A8-F215-4DC9-A51F-B33A252D8D55}"/>
              </a:ext>
            </a:extLst>
          </p:cNvPr>
          <p:cNvPicPr>
            <a:picLocks noChangeAspect="1"/>
          </p:cNvPicPr>
          <p:nvPr/>
        </p:nvPicPr>
        <p:blipFill rotWithShape="1">
          <a:blip r:embed="rId2"/>
          <a:srcRect l="18373" t="15333" r="13948" b="11333"/>
          <a:stretch/>
        </p:blipFill>
        <p:spPr>
          <a:xfrm>
            <a:off x="827584" y="1196751"/>
            <a:ext cx="7200800" cy="4876531"/>
          </a:xfrm>
          <a:prstGeom prst="rect">
            <a:avLst/>
          </a:prstGeom>
        </p:spPr>
      </p:pic>
      <p:pic>
        <p:nvPicPr>
          <p:cNvPr id="3" name="6 Imagen">
            <a:extLst>
              <a:ext uri="{FF2B5EF4-FFF2-40B4-BE49-F238E27FC236}">
                <a16:creationId xmlns:a16="http://schemas.microsoft.com/office/drawing/2014/main" id="{D03278C0-04F8-4508-B784-1F3374500C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6D75FC0F-8FE6-4F41-B4F4-CA67240E9C6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7254555-86FA-4B5F-B35E-CE5BE724A6B5}"/>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3797363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0B36E3-5692-4E1F-B89E-89CE7360B886}"/>
              </a:ext>
            </a:extLst>
          </p:cNvPr>
          <p:cNvPicPr>
            <a:picLocks noChangeAspect="1"/>
          </p:cNvPicPr>
          <p:nvPr/>
        </p:nvPicPr>
        <p:blipFill rotWithShape="1">
          <a:blip r:embed="rId2"/>
          <a:srcRect l="24564" t="14222" r="14544" b="11047"/>
          <a:stretch/>
        </p:blipFill>
        <p:spPr>
          <a:xfrm>
            <a:off x="955524" y="1381022"/>
            <a:ext cx="6624736" cy="5081339"/>
          </a:xfrm>
          <a:prstGeom prst="rect">
            <a:avLst/>
          </a:prstGeom>
        </p:spPr>
      </p:pic>
      <p:pic>
        <p:nvPicPr>
          <p:cNvPr id="3" name="6 Imagen">
            <a:extLst>
              <a:ext uri="{FF2B5EF4-FFF2-40B4-BE49-F238E27FC236}">
                <a16:creationId xmlns:a16="http://schemas.microsoft.com/office/drawing/2014/main" id="{AC6AE3FF-5CF7-4CB0-8871-D0CE6CE967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4B5EB81-1616-4105-BE9A-0AA523BDF14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F777C1A9-DF9B-4E30-B3C2-5F36E74F5FDF}"/>
              </a:ext>
            </a:extLst>
          </p:cNvPr>
          <p:cNvSpPr txBox="1"/>
          <p:nvPr/>
        </p:nvSpPr>
        <p:spPr>
          <a:xfrm>
            <a:off x="99062" y="116632"/>
            <a:ext cx="3812134" cy="523220"/>
          </a:xfrm>
          <a:prstGeom prst="rect">
            <a:avLst/>
          </a:prstGeom>
          <a:noFill/>
        </p:spPr>
        <p:txBody>
          <a:bodyPr wrap="none" rtlCol="0">
            <a:spAutoFit/>
          </a:bodyPr>
          <a:lstStyle/>
          <a:p>
            <a:r>
              <a:rPr lang="es-CO" sz="2800" b="1" dirty="0"/>
              <a:t>CURVA DE APRENDIZAJE</a:t>
            </a:r>
          </a:p>
        </p:txBody>
      </p:sp>
      <p:pic>
        <p:nvPicPr>
          <p:cNvPr id="6" name="Picture 5" descr="https://cdn-images-1.medium.com/max/1600/1*tBErXYVvTw2jSUYK7thU2A.png">
            <a:extLst>
              <a:ext uri="{FF2B5EF4-FFF2-40B4-BE49-F238E27FC236}">
                <a16:creationId xmlns:a16="http://schemas.microsoft.com/office/drawing/2014/main" id="{E30121B2-521E-4BDD-B60A-3D19C304385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1640" y="980728"/>
            <a:ext cx="5747675" cy="1944215"/>
          </a:xfrm>
          <a:prstGeom prst="rect">
            <a:avLst/>
          </a:prstGeom>
          <a:noFill/>
          <a:ln>
            <a:noFill/>
          </a:ln>
        </p:spPr>
      </p:pic>
    </p:spTree>
    <p:extLst>
      <p:ext uri="{BB962C8B-B14F-4D97-AF65-F5344CB8AC3E}">
        <p14:creationId xmlns:p14="http://schemas.microsoft.com/office/powerpoint/2010/main" val="12160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yI_3sLiQir-Y2K6aBF-V8Q.png">
            <a:extLst>
              <a:ext uri="{FF2B5EF4-FFF2-40B4-BE49-F238E27FC236}">
                <a16:creationId xmlns:a16="http://schemas.microsoft.com/office/drawing/2014/main" id="{509C6CC7-DEC2-48C1-99DC-889B20EC2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556793"/>
            <a:ext cx="8445725" cy="460851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7321E407-72C4-4D21-B486-12B82AAE6F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5574C829-557B-4369-A031-418E170325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82233BD3-A138-4446-ABCA-3B414D7F1E96}"/>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1807707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9FDECF-AAF8-4526-8524-DB192F639030}"/>
              </a:ext>
            </a:extLst>
          </p:cNvPr>
          <p:cNvPicPr>
            <a:picLocks noChangeAspect="1"/>
          </p:cNvPicPr>
          <p:nvPr/>
        </p:nvPicPr>
        <p:blipFill>
          <a:blip r:embed="rId2"/>
          <a:stretch>
            <a:fillRect/>
          </a:stretch>
        </p:blipFill>
        <p:spPr>
          <a:xfrm>
            <a:off x="755576" y="1124744"/>
            <a:ext cx="7956376" cy="5438417"/>
          </a:xfrm>
          <a:prstGeom prst="rect">
            <a:avLst/>
          </a:prstGeom>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2517315E-9779-4340-8440-497A99905D7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41610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409481-C969-4E91-88A0-D4F0325D8C4A}"/>
              </a:ext>
            </a:extLst>
          </p:cNvPr>
          <p:cNvPicPr>
            <a:picLocks noChangeAspect="1"/>
          </p:cNvPicPr>
          <p:nvPr/>
        </p:nvPicPr>
        <p:blipFill>
          <a:blip r:embed="rId2"/>
          <a:stretch>
            <a:fillRect/>
          </a:stretch>
        </p:blipFill>
        <p:spPr>
          <a:xfrm>
            <a:off x="622119" y="1042317"/>
            <a:ext cx="6670235" cy="4375503"/>
          </a:xfrm>
          <a:prstGeom prst="rect">
            <a:avLst/>
          </a:prstGeom>
        </p:spPr>
      </p:pic>
      <p:pic>
        <p:nvPicPr>
          <p:cNvPr id="3" name="6 Imagen">
            <a:extLst>
              <a:ext uri="{FF2B5EF4-FFF2-40B4-BE49-F238E27FC236}">
                <a16:creationId xmlns:a16="http://schemas.microsoft.com/office/drawing/2014/main" id="{A30D1BB2-E02B-4432-B221-FD97AA1B29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B8D7933C-D24A-4191-94E8-94F23C66887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877046F-A71B-4F5A-B5A2-372D1F196D37}"/>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3497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946/1*zOl_ztYqnzyWRkBffeOsRQ.png">
            <a:extLst>
              <a:ext uri="{FF2B5EF4-FFF2-40B4-BE49-F238E27FC236}">
                <a16:creationId xmlns:a16="http://schemas.microsoft.com/office/drawing/2014/main" id="{AC684811-C0A4-4928-9FF5-AD99EA8C7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701"/>
            <a:ext cx="9144000" cy="447357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8949906A-91FE-459A-8BC1-CFB64F73DC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6C64110-1633-45DD-B72E-C89B20553FA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A1462DCC-8343-4D4A-8FDF-2419EA8EA50B}"/>
              </a:ext>
            </a:extLst>
          </p:cNvPr>
          <p:cNvSpPr txBox="1"/>
          <p:nvPr/>
        </p:nvSpPr>
        <p:spPr>
          <a:xfrm>
            <a:off x="99062" y="116632"/>
            <a:ext cx="4408707" cy="523220"/>
          </a:xfrm>
          <a:prstGeom prst="rect">
            <a:avLst/>
          </a:prstGeom>
          <a:noFill/>
        </p:spPr>
        <p:txBody>
          <a:bodyPr wrap="none" rtlCol="0">
            <a:spAutoFit/>
          </a:bodyPr>
          <a:lstStyle/>
          <a:p>
            <a:r>
              <a:rPr lang="es-CO" sz="2800" b="1" dirty="0" err="1"/>
              <a:t>TRADE</a:t>
            </a:r>
            <a:r>
              <a:rPr lang="es-CO" sz="2800" b="1" dirty="0"/>
              <a:t> OFF </a:t>
            </a:r>
            <a:r>
              <a:rPr lang="es-CO" sz="2800" b="1" dirty="0" err="1"/>
              <a:t>BIAS</a:t>
            </a:r>
            <a:r>
              <a:rPr lang="es-CO" sz="2800" b="1" dirty="0"/>
              <a:t> - </a:t>
            </a:r>
            <a:r>
              <a:rPr lang="es-CO" sz="2800" b="1" dirty="0" err="1"/>
              <a:t>VARIANCE</a:t>
            </a:r>
            <a:endParaRPr lang="es-CO" sz="2800" b="1" dirty="0"/>
          </a:p>
        </p:txBody>
      </p:sp>
    </p:spTree>
    <p:extLst>
      <p:ext uri="{BB962C8B-B14F-4D97-AF65-F5344CB8AC3E}">
        <p14:creationId xmlns:p14="http://schemas.microsoft.com/office/powerpoint/2010/main" val="272317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BABAE2C-A38B-4CE2-8FFC-B120259BA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62113"/>
            <a:ext cx="6858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5E89079-C20E-4F0B-95BA-EB6682138C5B}"/>
              </a:ext>
            </a:extLst>
          </p:cNvPr>
          <p:cNvSpPr/>
          <p:nvPr/>
        </p:nvSpPr>
        <p:spPr>
          <a:xfrm>
            <a:off x="3678611" y="5550746"/>
            <a:ext cx="1598515" cy="307777"/>
          </a:xfrm>
          <a:prstGeom prst="rect">
            <a:avLst/>
          </a:prstGeom>
        </p:spPr>
        <p:txBody>
          <a:bodyPr wrap="none">
            <a:spAutoFit/>
          </a:bodyPr>
          <a:lstStyle/>
          <a:p>
            <a:r>
              <a:rPr lang="es-CO" dirty="0">
                <a:latin typeface="medium-content-sans-serif-font"/>
              </a:rPr>
              <a:t>y </a:t>
            </a:r>
            <a:r>
              <a:rPr lang="es-CO" dirty="0" err="1">
                <a:latin typeface="medium-content-sans-serif-font"/>
              </a:rPr>
              <a:t>without</a:t>
            </a:r>
            <a:r>
              <a:rPr lang="es-CO" dirty="0">
                <a:latin typeface="medium-content-sans-serif-font"/>
              </a:rPr>
              <a:t> </a:t>
            </a:r>
            <a:r>
              <a:rPr lang="es-CO" dirty="0" err="1">
                <a:latin typeface="medium-content-sans-serif-font"/>
              </a:rPr>
              <a:t>the</a:t>
            </a:r>
            <a:r>
              <a:rPr lang="es-CO" dirty="0">
                <a:latin typeface="medium-content-sans-serif-font"/>
              </a:rPr>
              <a:t> </a:t>
            </a:r>
            <a:r>
              <a:rPr lang="es-CO" dirty="0" err="1">
                <a:latin typeface="medium-content-sans-serif-font"/>
              </a:rPr>
              <a:t>noise</a:t>
            </a:r>
            <a:endParaRPr lang="es-CO" dirty="0"/>
          </a:p>
        </p:txBody>
      </p:sp>
      <p:pic>
        <p:nvPicPr>
          <p:cNvPr id="3076" name="Picture 4">
            <a:extLst>
              <a:ext uri="{FF2B5EF4-FFF2-40B4-BE49-F238E27FC236}">
                <a16:creationId xmlns:a16="http://schemas.microsoft.com/office/drawing/2014/main" id="{421F11D2-E179-4A0C-ABBC-C3139AF25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999477"/>
            <a:ext cx="7591425" cy="40957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11DFE36-4B5E-41D0-B4AE-CE32BC0D8F63}"/>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4">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045318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611F43-9DBF-41C6-935E-5DEF16091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1423988"/>
            <a:ext cx="6924675" cy="4010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6488AD3-B22A-409E-A094-D9ED3C24E6A6}"/>
              </a:ext>
            </a:extLst>
          </p:cNvPr>
          <p:cNvSpPr/>
          <p:nvPr/>
        </p:nvSpPr>
        <p:spPr>
          <a:xfrm>
            <a:off x="403411" y="5695437"/>
            <a:ext cx="8417859" cy="523220"/>
          </a:xfrm>
          <a:prstGeom prst="rect">
            <a:avLst/>
          </a:prstGeom>
        </p:spPr>
        <p:txBody>
          <a:bodyPr wrap="square">
            <a:spAutoFit/>
          </a:bodyPr>
          <a:lstStyle/>
          <a:p>
            <a:r>
              <a:rPr lang="en-US" dirty="0">
                <a:latin typeface="medium-content-sans-serif-font"/>
              </a:rPr>
              <a:t>Sampling from the distribution three times yields 3 different results. Each time 10 training samples were generated.</a:t>
            </a:r>
            <a:endParaRPr lang="es-CO" dirty="0"/>
          </a:p>
        </p:txBody>
      </p:sp>
      <p:sp>
        <p:nvSpPr>
          <p:cNvPr id="4" name="Rectángulo 3">
            <a:extLst>
              <a:ext uri="{FF2B5EF4-FFF2-40B4-BE49-F238E27FC236}">
                <a16:creationId xmlns:a16="http://schemas.microsoft.com/office/drawing/2014/main" id="{90D7506A-74B6-4DE2-8630-823882F2C20D}"/>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85162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6A4B63-DA27-40D9-8430-0413EE3ED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2" y="659374"/>
            <a:ext cx="6924675" cy="4905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046DE4F-0DDC-4582-85ED-FFFFE108BCF6}"/>
              </a:ext>
            </a:extLst>
          </p:cNvPr>
          <p:cNvSpPr/>
          <p:nvPr/>
        </p:nvSpPr>
        <p:spPr>
          <a:xfrm>
            <a:off x="551329" y="5670823"/>
            <a:ext cx="8404412" cy="738664"/>
          </a:xfrm>
          <a:prstGeom prst="rect">
            <a:avLst/>
          </a:prstGeom>
        </p:spPr>
        <p:txBody>
          <a:bodyPr wrap="square">
            <a:spAutoFit/>
          </a:bodyPr>
          <a:lstStyle/>
          <a:p>
            <a:pPr algn="just"/>
            <a:r>
              <a:rPr lang="en-US" dirty="0">
                <a:latin typeface="medium-content-sans-serif-font"/>
              </a:rPr>
              <a:t>We can see that the Decision Tree fits the training data perfectly, which is not a reason to celebrate, however. The problem is that the algorithm also captures the noise, which we do not want. We are only interested in capturing the underlying structure of the labels (namely 3sin(x)+x), instead.</a:t>
            </a:r>
            <a:endParaRPr lang="es-CO" dirty="0"/>
          </a:p>
        </p:txBody>
      </p:sp>
      <p:sp>
        <p:nvSpPr>
          <p:cNvPr id="6" name="Rectángulo 5">
            <a:extLst>
              <a:ext uri="{FF2B5EF4-FFF2-40B4-BE49-F238E27FC236}">
                <a16:creationId xmlns:a16="http://schemas.microsoft.com/office/drawing/2014/main" id="{895843F6-A2C7-4842-B636-97CD4E10C5C5}"/>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325521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99930" y="1124744"/>
            <a:ext cx="8640960" cy="3693319"/>
          </a:xfrm>
          <a:prstGeom prst="rect">
            <a:avLst/>
          </a:prstGeom>
        </p:spPr>
        <p:txBody>
          <a:bodyPr wrap="square">
            <a:spAutoFit/>
          </a:bodyPr>
          <a:lstStyle/>
          <a:p>
            <a:pPr algn="just"/>
            <a:r>
              <a:rPr lang="en-US" sz="2400" i="1" dirty="0">
                <a:solidFill>
                  <a:srgbClr val="333333"/>
                </a:solidFill>
                <a:latin typeface="Helvetica Neue"/>
              </a:rPr>
              <a:t>“There are known </a:t>
            </a:r>
            <a:r>
              <a:rPr lang="en-US" sz="2400" i="1" dirty="0" err="1">
                <a:solidFill>
                  <a:srgbClr val="333333"/>
                </a:solidFill>
                <a:latin typeface="Helvetica Neue"/>
              </a:rPr>
              <a:t>knowns</a:t>
            </a:r>
            <a:r>
              <a:rPr lang="en-US" sz="2400" i="1" dirty="0">
                <a:solidFill>
                  <a:srgbClr val="333333"/>
                </a:solidFill>
                <a:latin typeface="Helvetica Neue"/>
              </a:rPr>
              <a:t>. These are things we know that we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There are known unknowns. That is to say, there are things that we know we don't know…</a:t>
            </a:r>
          </a:p>
          <a:p>
            <a:pPr algn="just"/>
            <a:endParaRPr lang="en-US" sz="2400" i="1" dirty="0">
              <a:solidFill>
                <a:srgbClr val="333333"/>
              </a:solidFill>
              <a:latin typeface="Helvetica Neue"/>
            </a:endParaRPr>
          </a:p>
          <a:p>
            <a:pPr algn="just"/>
            <a:r>
              <a:rPr lang="en-US" sz="2400" i="1" dirty="0">
                <a:solidFill>
                  <a:srgbClr val="333333"/>
                </a:solidFill>
                <a:latin typeface="Helvetica Neue"/>
              </a:rPr>
              <a:t>But there are also unknown unknowns. There are things we don't know we don't know.” </a:t>
            </a:r>
          </a:p>
          <a:p>
            <a:pPr algn="just"/>
            <a:endParaRPr lang="en-US" i="1" dirty="0">
              <a:solidFill>
                <a:srgbClr val="333333"/>
              </a:solidFill>
              <a:latin typeface="Helvetica Neue"/>
            </a:endParaRPr>
          </a:p>
          <a:p>
            <a:pPr algn="r"/>
            <a:r>
              <a:rPr lang="en-US" sz="2800" dirty="0">
                <a:solidFill>
                  <a:srgbClr val="333333"/>
                </a:solidFill>
                <a:latin typeface="Helvetica Neue"/>
              </a:rPr>
              <a:t>Donald Rumsfeld</a:t>
            </a:r>
          </a:p>
        </p:txBody>
      </p:sp>
    </p:spTree>
    <p:extLst>
      <p:ext uri="{BB962C8B-B14F-4D97-AF65-F5344CB8AC3E}">
        <p14:creationId xmlns:p14="http://schemas.microsoft.com/office/powerpoint/2010/main" val="302058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3FF3F3F-AB0D-4CDA-9CEA-CA54F3F17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6963"/>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1F914C0-A307-4ED4-8E20-E5F55047E035}"/>
              </a:ext>
            </a:extLst>
          </p:cNvPr>
          <p:cNvSpPr/>
          <p:nvPr/>
        </p:nvSpPr>
        <p:spPr>
          <a:xfrm>
            <a:off x="208429" y="358299"/>
            <a:ext cx="8727141" cy="738664"/>
          </a:xfrm>
          <a:prstGeom prst="rect">
            <a:avLst/>
          </a:prstGeom>
        </p:spPr>
        <p:txBody>
          <a:bodyPr wrap="square">
            <a:spAutoFit/>
          </a:bodyPr>
          <a:lstStyle/>
          <a:p>
            <a:pPr algn="just"/>
            <a:r>
              <a:rPr lang="en-US"/>
              <a:t>Let us conduct the same experiment 3000 times for 3000 independently sampled training sets, each of size 10 again. On the left side, we see the results of the Decision Trees and on the right side, there are the Linear Regression results stacked on top of each other.</a:t>
            </a:r>
            <a:endParaRPr lang="es-CO" dirty="0"/>
          </a:p>
        </p:txBody>
      </p:sp>
      <p:sp>
        <p:nvSpPr>
          <p:cNvPr id="5" name="Rectángulo 4">
            <a:extLst>
              <a:ext uri="{FF2B5EF4-FFF2-40B4-BE49-F238E27FC236}">
                <a16:creationId xmlns:a16="http://schemas.microsoft.com/office/drawing/2014/main" id="{BFE6CB18-35C1-48CC-A925-BCDE19DDD6DF}"/>
              </a:ext>
            </a:extLst>
          </p:cNvPr>
          <p:cNvSpPr/>
          <p:nvPr/>
        </p:nvSpPr>
        <p:spPr>
          <a:xfrm>
            <a:off x="208428" y="5896998"/>
            <a:ext cx="8727141" cy="523220"/>
          </a:xfrm>
          <a:prstGeom prst="rect">
            <a:avLst/>
          </a:prstGeom>
        </p:spPr>
        <p:txBody>
          <a:bodyPr wrap="square">
            <a:spAutoFit/>
          </a:bodyPr>
          <a:lstStyle/>
          <a:p>
            <a:r>
              <a:rPr lang="en-US" dirty="0">
                <a:latin typeface="medium-content-sans-serif-font"/>
              </a:rPr>
              <a:t>Each trial gives one curve in transparent black. The more lines stack, the darker the intersections get. The dashed blue line is 3sin(x)+x again, the underlying truth</a:t>
            </a:r>
            <a:endParaRPr lang="es-CO" dirty="0"/>
          </a:p>
        </p:txBody>
      </p:sp>
      <p:sp>
        <p:nvSpPr>
          <p:cNvPr id="7" name="Rectángulo 6">
            <a:extLst>
              <a:ext uri="{FF2B5EF4-FFF2-40B4-BE49-F238E27FC236}">
                <a16:creationId xmlns:a16="http://schemas.microsoft.com/office/drawing/2014/main" id="{031F29AE-58FA-4687-A6FD-1799CE8E7C94}"/>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58299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39B7D8-8F61-425D-B17D-3EB7F837A498}"/>
              </a:ext>
            </a:extLst>
          </p:cNvPr>
          <p:cNvSpPr/>
          <p:nvPr/>
        </p:nvSpPr>
        <p:spPr>
          <a:xfrm>
            <a:off x="282389" y="678958"/>
            <a:ext cx="8619564" cy="954107"/>
          </a:xfrm>
          <a:prstGeom prst="rect">
            <a:avLst/>
          </a:prstGeom>
        </p:spPr>
        <p:txBody>
          <a:bodyPr wrap="square">
            <a:spAutoFit/>
          </a:bodyPr>
          <a:lstStyle/>
          <a:p>
            <a:pPr algn="just"/>
            <a:r>
              <a:rPr lang="en-US" dirty="0">
                <a:latin typeface="medium-content-serif-font"/>
              </a:rPr>
              <a:t>Here we can see that the Decision Trees (left side) </a:t>
            </a:r>
            <a:r>
              <a:rPr lang="en-US" b="1" dirty="0">
                <a:latin typeface="medium-content-serif-font"/>
              </a:rPr>
              <a:t>fit the data quite well on average</a:t>
            </a:r>
            <a:r>
              <a:rPr lang="en-US" dirty="0">
                <a:latin typeface="medium-content-serif-font"/>
              </a:rPr>
              <a:t>. People also refer to this property as </a:t>
            </a:r>
            <a:r>
              <a:rPr lang="en-US" b="1" dirty="0">
                <a:latin typeface="medium-content-serif-font"/>
              </a:rPr>
              <a:t>Decision Trees</a:t>
            </a:r>
            <a:r>
              <a:rPr lang="en-US" dirty="0">
                <a:latin typeface="medium-content-serif-font"/>
              </a:rPr>
              <a:t> having a </a:t>
            </a:r>
            <a:r>
              <a:rPr lang="en-US" b="1" dirty="0">
                <a:latin typeface="medium-content-serif-font"/>
              </a:rPr>
              <a:t>low bias</a:t>
            </a:r>
            <a:r>
              <a:rPr lang="en-US" dirty="0">
                <a:latin typeface="medium-content-serif-font"/>
              </a:rPr>
              <a:t>. Meanwhile, for Linear Regression on the right side, the model clearly can not capture the complex pattern of the underlying label structure. We say that </a:t>
            </a:r>
            <a:r>
              <a:rPr lang="en-US" b="1" dirty="0">
                <a:latin typeface="medium-content-serif-font"/>
              </a:rPr>
              <a:t>Linear Regression</a:t>
            </a:r>
            <a:r>
              <a:rPr lang="en-US" dirty="0">
                <a:latin typeface="medium-content-serif-font"/>
              </a:rPr>
              <a:t> has </a:t>
            </a:r>
            <a:r>
              <a:rPr lang="en-US" b="1" dirty="0">
                <a:latin typeface="medium-content-serif-font"/>
              </a:rPr>
              <a:t>high bias</a:t>
            </a:r>
            <a:r>
              <a:rPr lang="en-US" i="1" dirty="0">
                <a:latin typeface="medium-content-serif-font"/>
              </a:rPr>
              <a:t>,</a:t>
            </a:r>
            <a:r>
              <a:rPr lang="en-US" dirty="0">
                <a:latin typeface="medium-content-serif-font"/>
              </a:rPr>
              <a:t> in this case, it is not able to learn the truth.</a:t>
            </a:r>
            <a:endParaRPr lang="es-CO" dirty="0"/>
          </a:p>
        </p:txBody>
      </p:sp>
      <p:pic>
        <p:nvPicPr>
          <p:cNvPr id="3" name="Picture 2">
            <a:extLst>
              <a:ext uri="{FF2B5EF4-FFF2-40B4-BE49-F238E27FC236}">
                <a16:creationId xmlns:a16="http://schemas.microsoft.com/office/drawing/2014/main" id="{6CD304E6-BF52-484F-8C9F-9CFCA4D26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3408479-5FD3-4C4B-B08A-C9C81B9B33B1}"/>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197862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63C5D51-26DF-4FD8-988B-05956CDB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3065"/>
            <a:ext cx="9144000" cy="466248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23D6D92-59EA-441F-A561-68F8F7FD9307}"/>
              </a:ext>
            </a:extLst>
          </p:cNvPr>
          <p:cNvSpPr/>
          <p:nvPr/>
        </p:nvSpPr>
        <p:spPr>
          <a:xfrm>
            <a:off x="201706" y="562448"/>
            <a:ext cx="8740588" cy="954107"/>
          </a:xfrm>
          <a:prstGeom prst="rect">
            <a:avLst/>
          </a:prstGeom>
        </p:spPr>
        <p:txBody>
          <a:bodyPr wrap="square">
            <a:spAutoFit/>
          </a:bodyPr>
          <a:lstStyle/>
          <a:p>
            <a:pPr algn="just"/>
            <a:r>
              <a:rPr lang="en-US" dirty="0">
                <a:latin typeface="medium-content-serif-font"/>
              </a:rPr>
              <a:t>Yet, if you consider the </a:t>
            </a:r>
            <a:r>
              <a:rPr lang="en-US" b="1" dirty="0">
                <a:latin typeface="medium-content-serif-font"/>
              </a:rPr>
              <a:t>vertical width</a:t>
            </a:r>
            <a:r>
              <a:rPr lang="en-US" dirty="0">
                <a:latin typeface="medium-content-serif-font"/>
              </a:rPr>
              <a:t> of these black tubes, the ones stemming from the Decision Trees are wider than the Linear Regression ones on the right. This means that the Decision Tree predictions </a:t>
            </a:r>
            <a:r>
              <a:rPr lang="en-US" i="1" dirty="0">
                <a:latin typeface="medium-content-serif-font"/>
              </a:rPr>
              <a:t>wiggle around</a:t>
            </a:r>
            <a:r>
              <a:rPr lang="en-US" dirty="0">
                <a:latin typeface="medium-content-serif-font"/>
              </a:rPr>
              <a:t> more extremely than the Linear Regression predictions when re-sampling the training dataset, which we refer to as </a:t>
            </a:r>
            <a:r>
              <a:rPr lang="en-US" b="1" dirty="0">
                <a:latin typeface="medium-content-serif-font"/>
              </a:rPr>
              <a:t>Decision Trees</a:t>
            </a:r>
            <a:r>
              <a:rPr lang="en-US" dirty="0">
                <a:latin typeface="medium-content-serif-font"/>
              </a:rPr>
              <a:t> having a </a:t>
            </a:r>
            <a:r>
              <a:rPr lang="en-US" b="1" dirty="0">
                <a:latin typeface="medium-content-serif-font"/>
              </a:rPr>
              <a:t>high variance</a:t>
            </a:r>
            <a:r>
              <a:rPr lang="en-US" dirty="0">
                <a:latin typeface="medium-content-serif-font"/>
              </a:rPr>
              <a:t> and </a:t>
            </a:r>
            <a:r>
              <a:rPr lang="en-US" b="1" dirty="0">
                <a:latin typeface="medium-content-serif-font"/>
              </a:rPr>
              <a:t>Linear Regression</a:t>
            </a:r>
            <a:r>
              <a:rPr lang="en-US" dirty="0">
                <a:latin typeface="medium-content-serif-font"/>
              </a:rPr>
              <a:t> having a </a:t>
            </a:r>
            <a:r>
              <a:rPr lang="en-US" b="1" dirty="0">
                <a:latin typeface="medium-content-serif-font"/>
              </a:rPr>
              <a:t>low variance</a:t>
            </a:r>
            <a:endParaRPr lang="es-CO" dirty="0"/>
          </a:p>
        </p:txBody>
      </p:sp>
      <p:sp>
        <p:nvSpPr>
          <p:cNvPr id="6" name="Rectángulo 5">
            <a:extLst>
              <a:ext uri="{FF2B5EF4-FFF2-40B4-BE49-F238E27FC236}">
                <a16:creationId xmlns:a16="http://schemas.microsoft.com/office/drawing/2014/main" id="{1B2BD2DE-FD89-46A6-BCFB-EFD12A10BA3B}"/>
              </a:ext>
            </a:extLst>
          </p:cNvPr>
          <p:cNvSpPr/>
          <p:nvPr/>
        </p:nvSpPr>
        <p:spPr>
          <a:xfrm>
            <a:off x="3786188" y="6515562"/>
            <a:ext cx="5465388" cy="215444"/>
          </a:xfrm>
          <a:prstGeom prst="rect">
            <a:avLst/>
          </a:prstGeom>
        </p:spPr>
        <p:txBody>
          <a:bodyPr wrap="square">
            <a:spAutoFit/>
          </a:bodyPr>
          <a:lstStyle/>
          <a:p>
            <a:r>
              <a:rPr lang="es-CO" sz="800" u="sng" dirty="0">
                <a:solidFill>
                  <a:schemeClr val="tx1"/>
                </a:solidFill>
                <a:hlinkClick r:id="rId3">
                  <a:extLst>
                    <a:ext uri="{A12FA001-AC4F-418D-AE19-62706E023703}">
                      <ahyp:hlinkClr xmlns:ahyp="http://schemas.microsoft.com/office/drawing/2018/hyperlinkcolor" val="tx"/>
                    </a:ext>
                  </a:extLst>
                </a:hlinkClick>
              </a:rPr>
              <a:t>https://towardsdatascience.com/understanding-the-effect-of-bagging-on-variance-and-bias-visually-6131e6ff1385</a:t>
            </a:r>
            <a:endParaRPr lang="es-CO" sz="800" u="sng" dirty="0">
              <a:solidFill>
                <a:schemeClr val="tx1"/>
              </a:solidFill>
            </a:endParaRPr>
          </a:p>
        </p:txBody>
      </p:sp>
    </p:spTree>
    <p:extLst>
      <p:ext uri="{BB962C8B-B14F-4D97-AF65-F5344CB8AC3E}">
        <p14:creationId xmlns:p14="http://schemas.microsoft.com/office/powerpoint/2010/main" val="2917464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04/1*AiWLNfB7iOtThU47icpORw@2x.png">
            <a:extLst>
              <a:ext uri="{FF2B5EF4-FFF2-40B4-BE49-F238E27FC236}">
                <a16:creationId xmlns:a16="http://schemas.microsoft.com/office/drawing/2014/main" id="{0117CAF7-B5AC-4934-801E-1CB94C16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82" y="639852"/>
            <a:ext cx="4112992" cy="30333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996/1*Ys7BJSZA_8BwoH3extLA9A@2x.png">
            <a:extLst>
              <a:ext uri="{FF2B5EF4-FFF2-40B4-BE49-F238E27FC236}">
                <a16:creationId xmlns:a16="http://schemas.microsoft.com/office/drawing/2014/main" id="{7EEDB620-44FE-4817-BCD4-36976416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76" y="610074"/>
            <a:ext cx="4163149" cy="30963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1000/1*eItbWmdrst3DoNL9QPP1mw@2x.png">
            <a:extLst>
              <a:ext uri="{FF2B5EF4-FFF2-40B4-BE49-F238E27FC236}">
                <a16:creationId xmlns:a16="http://schemas.microsoft.com/office/drawing/2014/main" id="{AA8E82CB-7662-454B-820E-F67A71AB1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187" y="3466306"/>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1000/1*RN6fYYl_Z_n9R3cr1zpcTA@2x.png">
            <a:extLst>
              <a:ext uri="{FF2B5EF4-FFF2-40B4-BE49-F238E27FC236}">
                <a16:creationId xmlns:a16="http://schemas.microsoft.com/office/drawing/2014/main" id="{D668D594-413A-40A8-AAFB-036F5F0C8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1567" y="3538314"/>
            <a:ext cx="4112992" cy="3059038"/>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2F56542C-A86E-48D2-97DC-4E0AE13E6641}"/>
              </a:ext>
            </a:extLst>
          </p:cNvPr>
          <p:cNvSpPr txBox="1"/>
          <p:nvPr/>
        </p:nvSpPr>
        <p:spPr>
          <a:xfrm>
            <a:off x="99062" y="116632"/>
            <a:ext cx="5969904" cy="523220"/>
          </a:xfrm>
          <a:prstGeom prst="rect">
            <a:avLst/>
          </a:prstGeom>
          <a:noFill/>
        </p:spPr>
        <p:txBody>
          <a:bodyPr wrap="none" rtlCol="0">
            <a:spAutoFit/>
          </a:bodyPr>
          <a:lstStyle/>
          <a:p>
            <a:r>
              <a:rPr lang="es-CO" sz="2800" b="1" dirty="0"/>
              <a:t>UNDERFITTING  vs OVERFITTING</a:t>
            </a:r>
          </a:p>
        </p:txBody>
      </p:sp>
    </p:spTree>
    <p:extLst>
      <p:ext uri="{BB962C8B-B14F-4D97-AF65-F5344CB8AC3E}">
        <p14:creationId xmlns:p14="http://schemas.microsoft.com/office/powerpoint/2010/main" val="60932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4A00C-14BF-4E3D-A336-A621AE426338}"/>
              </a:ext>
            </a:extLst>
          </p:cNvPr>
          <p:cNvPicPr>
            <a:picLocks noChangeAspect="1"/>
          </p:cNvPicPr>
          <p:nvPr/>
        </p:nvPicPr>
        <p:blipFill>
          <a:blip r:embed="rId2"/>
          <a:stretch>
            <a:fillRect/>
          </a:stretch>
        </p:blipFill>
        <p:spPr>
          <a:xfrm>
            <a:off x="692458" y="927780"/>
            <a:ext cx="8025414" cy="5812602"/>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5509842" cy="523220"/>
          </a:xfrm>
          <a:prstGeom prst="rect">
            <a:avLst/>
          </a:prstGeom>
          <a:noFill/>
        </p:spPr>
        <p:txBody>
          <a:bodyPr wrap="none" rtlCol="0">
            <a:spAutoFit/>
          </a:bodyPr>
          <a:lstStyle/>
          <a:p>
            <a:r>
              <a:rPr lang="es-CO" sz="2800" b="1" dirty="0"/>
              <a:t>MEJOR FUNCIÓN Y POR QUÉ?</a:t>
            </a:r>
          </a:p>
        </p:txBody>
      </p:sp>
    </p:spTree>
    <p:extLst>
      <p:ext uri="{BB962C8B-B14F-4D97-AF65-F5344CB8AC3E}">
        <p14:creationId xmlns:p14="http://schemas.microsoft.com/office/powerpoint/2010/main" val="4269322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309" y="1060362"/>
            <a:ext cx="8504808" cy="3662541"/>
          </a:xfrm>
          <a:prstGeom prst="rect">
            <a:avLst/>
          </a:prstGeom>
        </p:spPr>
        <p:txBody>
          <a:bodyPr wrap="square">
            <a:spAutoFit/>
          </a:bodyPr>
          <a:lstStyle/>
          <a:p>
            <a:pPr algn="just"/>
            <a:r>
              <a:rPr lang="en-US" sz="2400" b="1" dirty="0">
                <a:latin typeface="+mj-lt"/>
              </a:rPr>
              <a:t>Features:</a:t>
            </a:r>
            <a:r>
              <a:rPr lang="en-US" sz="2400" dirty="0">
                <a:latin typeface="+mj-lt"/>
              </a:rPr>
              <a:t> </a:t>
            </a:r>
          </a:p>
          <a:p>
            <a:pPr algn="just"/>
            <a:endParaRPr lang="en-US" sz="1600" dirty="0">
              <a:latin typeface="+mj-lt"/>
            </a:endParaRPr>
          </a:p>
          <a:p>
            <a:pPr marL="285750" indent="-285750" algn="just">
              <a:buFont typeface="Wingdings" panose="05000000000000000000" pitchFamily="2" charset="2"/>
              <a:buChar char="§"/>
            </a:pPr>
            <a:r>
              <a:rPr lang="en-US" sz="1600" dirty="0">
                <a:latin typeface="+mj-lt"/>
              </a:rPr>
              <a:t>Having too many features may introduce high variance and results in </a:t>
            </a:r>
            <a:r>
              <a:rPr lang="en-US" sz="1600" dirty="0" err="1">
                <a:latin typeface="+mj-lt"/>
              </a:rPr>
              <a:t>overfitting</a:t>
            </a:r>
            <a:r>
              <a:rPr lang="en-US" sz="1600" dirty="0">
                <a:latin typeface="+mj-lt"/>
              </a:rPr>
              <a:t>.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Although Regularization helps in reducing the importance of features, it is always a good idea to review the importance of features using Exploratory Data Analysis (EDA) or by using domain knowledge.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If a feature is adding little value in predicting the dependent variable it makes sense not to use that feature. </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On the other hand, if the model is </a:t>
            </a:r>
            <a:r>
              <a:rPr lang="en-US" sz="1600" dirty="0" err="1">
                <a:latin typeface="+mj-lt"/>
              </a:rPr>
              <a:t>underfitting</a:t>
            </a:r>
            <a:r>
              <a:rPr lang="en-US" sz="1600" dirty="0">
                <a:latin typeface="+mj-lt"/>
              </a:rPr>
              <a:t>, it means that the model is not learning enough to fit sufficient number of points by finding the right </a:t>
            </a:r>
            <a:r>
              <a:rPr lang="en-US" sz="1600" dirty="0" err="1">
                <a:latin typeface="+mj-lt"/>
              </a:rPr>
              <a:t>hyperplane</a:t>
            </a:r>
            <a:r>
              <a:rPr lang="en-US" sz="1600" dirty="0">
                <a:latin typeface="+mj-lt"/>
              </a:rPr>
              <a:t>. In such a scenario, more features should be added in the model.</a:t>
            </a:r>
            <a:endParaRPr lang="es-CO" sz="1600" dirty="0">
              <a:latin typeface="+mj-lt"/>
            </a:endParaRP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91815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a:extLst>
              <a:ext uri="{FF2B5EF4-FFF2-40B4-BE49-F238E27FC236}">
                <a16:creationId xmlns:a16="http://schemas.microsoft.com/office/drawing/2014/main" id="{FF49A453-2CB2-4C66-8F4B-7642D7E4860B}"/>
              </a:ext>
            </a:extLst>
          </p:cNvPr>
          <p:cNvPicPr>
            <a:picLocks noChangeAspect="1"/>
          </p:cNvPicPr>
          <p:nvPr/>
        </p:nvPicPr>
        <p:blipFill>
          <a:blip r:embed="rId3"/>
          <a:stretch>
            <a:fillRect/>
          </a:stretch>
        </p:blipFill>
        <p:spPr>
          <a:xfrm>
            <a:off x="585925" y="836125"/>
            <a:ext cx="7945515" cy="5751445"/>
          </a:xfrm>
          <a:prstGeom prst="rect">
            <a:avLst/>
          </a:prstGeom>
        </p:spPr>
      </p:pic>
    </p:spTree>
    <p:extLst>
      <p:ext uri="{BB962C8B-B14F-4D97-AF65-F5344CB8AC3E}">
        <p14:creationId xmlns:p14="http://schemas.microsoft.com/office/powerpoint/2010/main" val="3647516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4186" y="1169823"/>
            <a:ext cx="8495930" cy="3662541"/>
          </a:xfrm>
          <a:prstGeom prst="rect">
            <a:avLst/>
          </a:prstGeom>
        </p:spPr>
        <p:txBody>
          <a:bodyPr wrap="square">
            <a:spAutoFit/>
          </a:bodyPr>
          <a:lstStyle/>
          <a:p>
            <a:pPr algn="just"/>
            <a:r>
              <a:rPr lang="en-US" sz="2400" b="1" dirty="0">
                <a:latin typeface="+mn-lt"/>
              </a:rPr>
              <a:t>Number of Training Records:</a:t>
            </a:r>
          </a:p>
          <a:p>
            <a:pPr algn="just"/>
            <a:endParaRPr lang="en-US" sz="1600" b="1" dirty="0">
              <a:latin typeface="+mn-lt"/>
            </a:endParaRPr>
          </a:p>
          <a:p>
            <a:pPr marL="285750" indent="-285750" algn="just">
              <a:buFont typeface="Wingdings" panose="05000000000000000000" pitchFamily="2" charset="2"/>
              <a:buChar char="§"/>
            </a:pPr>
            <a:r>
              <a:rPr lang="en-US" sz="1600" dirty="0">
                <a:latin typeface="+mn-lt"/>
              </a:rPr>
              <a:t>Increasing the number of training records generally tends to help reduce Variance. </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However, it also depends on the quality of data. For example, if the test data has some particular type of data which is not at all present in training data then </a:t>
            </a:r>
            <a:r>
              <a:rPr lang="en-US" sz="1600" dirty="0" err="1">
                <a:latin typeface="+mn-lt"/>
              </a:rPr>
              <a:t>overfitting</a:t>
            </a:r>
            <a:r>
              <a:rPr lang="en-US" sz="1600" dirty="0">
                <a:latin typeface="+mn-lt"/>
              </a:rPr>
              <a:t> is bound to happen because the model has not learnt a particular type of data in the training. In such a case, if we just add more data records in training data but do not add the type of data which was actually missing from the training dataset earlier, then this would not help in reducing variance.</a:t>
            </a:r>
          </a:p>
          <a:p>
            <a:pPr marL="285750" indent="-285750" algn="just">
              <a:buFont typeface="Wingdings" panose="05000000000000000000" pitchFamily="2" charset="2"/>
              <a:buChar char="§"/>
            </a:pPr>
            <a:endParaRPr lang="en-US" sz="1600" dirty="0">
              <a:latin typeface="+mn-lt"/>
            </a:endParaRPr>
          </a:p>
          <a:p>
            <a:pPr marL="285750" indent="-285750" algn="just">
              <a:buFont typeface="Wingdings" panose="05000000000000000000" pitchFamily="2" charset="2"/>
              <a:buChar char="§"/>
            </a:pPr>
            <a:r>
              <a:rPr lang="en-US" sz="1600" dirty="0">
                <a:latin typeface="+mn-lt"/>
              </a:rPr>
              <a:t>If the model is having high bias, then adding data does not help beyond a certain point. The training error remains almost constant after certain point as we increase the number of training records.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106797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36FC7-13F8-49AD-9DA8-9BF353162DD0}"/>
              </a:ext>
            </a:extLst>
          </p:cNvPr>
          <p:cNvPicPr>
            <a:picLocks noChangeAspect="1"/>
          </p:cNvPicPr>
          <p:nvPr/>
        </p:nvPicPr>
        <p:blipFill>
          <a:blip r:embed="rId2"/>
          <a:stretch>
            <a:fillRect/>
          </a:stretch>
        </p:blipFill>
        <p:spPr>
          <a:xfrm>
            <a:off x="0" y="1363959"/>
            <a:ext cx="9144000" cy="4130081"/>
          </a:xfrm>
          <a:prstGeom prst="rect">
            <a:avLst/>
          </a:prstGeom>
        </p:spPr>
      </p:pic>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293101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9120" y="1114100"/>
            <a:ext cx="8517467"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O" sz="2400" b="1" i="0" u="none" strike="noStrike" cap="none" normalizeH="0" baseline="0" dirty="0" err="1">
                <a:ln>
                  <a:noFill/>
                </a:ln>
                <a:solidFill>
                  <a:schemeClr val="tx1"/>
                </a:solidFill>
                <a:effectLst/>
                <a:latin typeface="+mj-lt"/>
              </a:rPr>
              <a:t>Early</a:t>
            </a:r>
            <a:r>
              <a:rPr kumimoji="0" lang="es-CO" sz="2400" b="1" i="0" u="none" strike="noStrike" cap="none" normalizeH="0" baseline="0" dirty="0">
                <a:ln>
                  <a:noFill/>
                </a:ln>
                <a:solidFill>
                  <a:schemeClr val="tx1"/>
                </a:solidFill>
                <a:effectLst/>
                <a:latin typeface="+mj-lt"/>
              </a:rPr>
              <a:t> </a:t>
            </a:r>
            <a:r>
              <a:rPr kumimoji="0" lang="es-CO" sz="2400" b="1" i="0" u="none" strike="noStrike" cap="none" normalizeH="0" baseline="0" dirty="0" err="1">
                <a:ln>
                  <a:noFill/>
                </a:ln>
                <a:solidFill>
                  <a:schemeClr val="tx1"/>
                </a:solidFill>
                <a:effectLst/>
                <a:latin typeface="+mj-lt"/>
              </a:rPr>
              <a:t>Stopping</a:t>
            </a:r>
            <a:r>
              <a:rPr kumimoji="0" lang="es-CO" sz="2400" b="1" i="0" u="none" strike="noStrike" cap="none" normalizeH="0" baseline="0" dirty="0">
                <a:ln>
                  <a:noFill/>
                </a:ln>
                <a:solidFill>
                  <a:schemeClr val="tx1"/>
                </a:solidFill>
                <a:effectLst/>
                <a:latin typeface="+mj-lt"/>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s-CO" sz="1600" b="1"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another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to</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avoid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overfitting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used</a:t>
            </a:r>
            <a:r>
              <a:rPr kumimoji="0" lang="es-CO" sz="1600" b="0" i="0" u="none" strike="noStrike" cap="none" normalizeH="0" baseline="0" dirty="0">
                <a:ln>
                  <a:noFill/>
                </a:ln>
                <a:solidFill>
                  <a:schemeClr val="tx1"/>
                </a:solidFill>
                <a:effectLst/>
                <a:latin typeface="+mj-lt"/>
              </a:rPr>
              <a:t> in Neural Network and </a:t>
            </a:r>
            <a:r>
              <a:rPr kumimoji="0" lang="es-CO" sz="1600" b="0" i="0" u="none" strike="noStrike" cap="none" normalizeH="0" baseline="0" dirty="0" err="1">
                <a:ln>
                  <a:noFill/>
                </a:ln>
                <a:solidFill>
                  <a:schemeClr val="tx1"/>
                </a:solidFill>
                <a:effectLst/>
                <a:latin typeface="+mj-lt"/>
              </a:rPr>
              <a:t>Tree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based</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algorithms</a:t>
            </a:r>
            <a:r>
              <a:rPr kumimoji="0" lang="es-CO" sz="1600" b="0" i="0" u="none" strike="noStrike" cap="none" normalizeH="0" baseline="0" dirty="0">
                <a:ln>
                  <a:noFill/>
                </a:ln>
                <a:solidFill>
                  <a:schemeClr val="tx1"/>
                </a:solidFill>
                <a:effectLst/>
                <a:latin typeface="+mj-lt"/>
              </a:rPr>
              <a:t>. As </a:t>
            </a:r>
            <a:r>
              <a:rPr kumimoji="0" lang="es-CO" sz="1600" b="0" i="0" u="none" strike="noStrike" cap="none" normalizeH="0" baseline="0" dirty="0" err="1">
                <a:ln>
                  <a:noFill/>
                </a:ln>
                <a:solidFill>
                  <a:schemeClr val="tx1"/>
                </a:solidFill>
                <a:effectLst/>
                <a:latin typeface="+mj-lt"/>
              </a:rPr>
              <a:t>shown</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graph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below</a:t>
            </a:r>
            <a:r>
              <a:rPr kumimoji="0" lang="es-CO" sz="1600" b="0" i="0" u="none" strike="noStrike" cap="none" normalizeH="0" baseline="0" dirty="0">
                <a:ln>
                  <a:noFill/>
                </a:ln>
                <a:solidFill>
                  <a:schemeClr val="tx1"/>
                </a:solidFill>
                <a:effectLst/>
                <a:latin typeface="+mj-lt"/>
              </a:rPr>
              <a:t>, in Neural </a:t>
            </a:r>
            <a:r>
              <a:rPr kumimoji="0" lang="es-CO" sz="1600" b="0" i="0" u="none" strike="noStrike" cap="none" normalizeH="0" baseline="0" dirty="0" err="1">
                <a:ln>
                  <a:noFill/>
                </a:ln>
                <a:solidFill>
                  <a:schemeClr val="tx1"/>
                </a:solidFill>
                <a:effectLst/>
                <a:latin typeface="+mj-lt"/>
              </a:rPr>
              <a:t>networks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may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happen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that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training error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 reduces as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number</a:t>
            </a:r>
            <a:r>
              <a:rPr kumimoji="0" lang="es-CO" sz="1600" b="0" i="0" u="none" strike="noStrike" cap="none" normalizeH="0" baseline="0" dirty="0">
                <a:ln>
                  <a:noFill/>
                </a:ln>
                <a:solidFill>
                  <a:schemeClr val="tx1"/>
                </a:solidFill>
                <a:effectLst/>
                <a:latin typeface="+mj-lt"/>
              </a:rPr>
              <a:t> of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reaches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its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value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certain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then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increases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subsequent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epochs</a:t>
            </a:r>
            <a:r>
              <a:rPr kumimoji="0" lang="es-CO" sz="1600" b="0" i="0" u="none" strike="noStrike" cap="none" normalizeH="0" baseline="0" dirty="0">
                <a:ln>
                  <a:noFill/>
                </a:ln>
                <a:solidFill>
                  <a:schemeClr val="tx1"/>
                </a:solidFill>
                <a:effectLst/>
                <a:latin typeface="+mj-lt"/>
              </a:rPr>
              <a:t>. In </a:t>
            </a:r>
            <a:r>
              <a:rPr kumimoji="0" lang="es-CO" sz="1600" b="0" i="0" u="none" strike="noStrike" cap="none" normalizeH="0" baseline="0" dirty="0" err="1">
                <a:ln>
                  <a:noFill/>
                </a:ln>
                <a:solidFill>
                  <a:schemeClr val="tx1"/>
                </a:solidFill>
                <a:effectLst/>
                <a:latin typeface="+mj-lt"/>
              </a:rPr>
              <a:t>early</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stopping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we</a:t>
            </a:r>
            <a:r>
              <a:rPr kumimoji="0" lang="es-CO" sz="1600" b="0" i="0" u="none" strike="noStrike" cap="none" normalizeH="0" baseline="0" dirty="0">
                <a:ln>
                  <a:noFill/>
                </a:ln>
                <a:solidFill>
                  <a:schemeClr val="tx1"/>
                </a:solidFill>
                <a:effectLst/>
                <a:latin typeface="+mj-lt"/>
              </a:rPr>
              <a:t> stop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algorithm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or</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the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next</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epoch</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showing</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minimum</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difference</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between</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train</a:t>
            </a:r>
            <a:r>
              <a:rPr kumimoji="0" lang="es-CO" sz="1600" b="0" i="0" u="none" strike="noStrike" cap="none" normalizeH="0" baseline="0" dirty="0">
                <a:ln>
                  <a:noFill/>
                </a:ln>
                <a:solidFill>
                  <a:schemeClr val="tx1"/>
                </a:solidFill>
                <a:effectLst/>
                <a:latin typeface="+mj-lt"/>
              </a:rPr>
              <a:t> and </a:t>
            </a:r>
            <a:r>
              <a:rPr kumimoji="0" lang="es-CO" sz="1600" b="0" i="0" u="none" strike="noStrike" cap="none" normalizeH="0" baseline="0" dirty="0" err="1">
                <a:ln>
                  <a:noFill/>
                </a:ln>
                <a:solidFill>
                  <a:schemeClr val="tx1"/>
                </a:solidFill>
                <a:effectLst/>
                <a:latin typeface="+mj-lt"/>
              </a:rPr>
              <a:t>cross</a:t>
            </a:r>
            <a:r>
              <a:rPr kumimoji="0" lang="es-CO" sz="1600" b="0" i="0" u="none" strike="noStrike" cap="none" normalizeH="0" baseline="0" dirty="0">
                <a:ln>
                  <a:noFill/>
                </a:ln>
                <a:solidFill>
                  <a:schemeClr val="tx1"/>
                </a:solidFill>
                <a:effectLst/>
                <a:latin typeface="+mj-lt"/>
              </a:rPr>
              <a:t> </a:t>
            </a:r>
            <a:r>
              <a:rPr kumimoji="0" lang="es-CO" sz="1600" b="0" i="0" u="none" strike="noStrike" cap="none" normalizeH="0" baseline="0" dirty="0" err="1">
                <a:ln>
                  <a:noFill/>
                </a:ln>
                <a:solidFill>
                  <a:schemeClr val="tx1"/>
                </a:solidFill>
                <a:effectLst/>
                <a:latin typeface="+mj-lt"/>
              </a:rPr>
              <a:t>validation</a:t>
            </a:r>
            <a:r>
              <a:rPr kumimoji="0" lang="es-CO" sz="1600" b="0" i="0" u="none" strike="noStrike" cap="none" normalizeH="0" baseline="0" dirty="0">
                <a:ln>
                  <a:noFill/>
                </a:ln>
                <a:solidFill>
                  <a:schemeClr val="tx1"/>
                </a:solidFill>
                <a:effectLst/>
                <a:latin typeface="+mj-lt"/>
              </a:rPr>
              <a:t> error.</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s-CO" sz="1600" b="0" i="0" u="none" strike="noStrike" cap="none" normalizeH="0" baseline="0" dirty="0">
                <a:ln>
                  <a:noFill/>
                </a:ln>
                <a:solidFill>
                  <a:schemeClr val="tx1"/>
                </a:solidFill>
                <a:effectLst/>
                <a:latin typeface="+mj-lt"/>
              </a:rPr>
              <a:t>  </a:t>
            </a:r>
          </a:p>
        </p:txBody>
      </p:sp>
      <p:pic>
        <p:nvPicPr>
          <p:cNvPr id="4099" name="Picture 3" descr="https://miro.medium.com/max/589/0*N9kPkhczEw_C5_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49" y="3425398"/>
            <a:ext cx="5120067" cy="3010913"/>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361648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233609"/>
            <a:ext cx="8635498" cy="4248472"/>
          </a:xfrm>
          <a:prstGeom prst="rect">
            <a:avLst/>
          </a:prstGeom>
        </p:spPr>
      </p:pic>
      <p:sp>
        <p:nvSpPr>
          <p:cNvPr id="3" name="CuadroTexto 2"/>
          <p:cNvSpPr txBox="1"/>
          <p:nvPr/>
        </p:nvSpPr>
        <p:spPr>
          <a:xfrm>
            <a:off x="7600100" y="6611779"/>
            <a:ext cx="1393330" cy="246221"/>
          </a:xfrm>
          <a:prstGeom prst="rect">
            <a:avLst/>
          </a:prstGeom>
          <a:noFill/>
        </p:spPr>
        <p:txBody>
          <a:bodyPr wrap="none" rtlCol="0">
            <a:spAutoFit/>
          </a:bodyPr>
          <a:lstStyle/>
          <a:p>
            <a:r>
              <a:rPr lang="en-US" sz="1000" dirty="0" err="1"/>
              <a:t>Fuente</a:t>
            </a:r>
            <a:r>
              <a:rPr lang="en-US" sz="1000" dirty="0"/>
              <a:t>: Li &amp; </a:t>
            </a:r>
            <a:r>
              <a:rPr lang="en-US" sz="1000" dirty="0" err="1"/>
              <a:t>Lan</a:t>
            </a:r>
            <a:r>
              <a:rPr lang="en-US" sz="1000" dirty="0"/>
              <a:t> (2015)</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4603504" cy="523220"/>
          </a:xfrm>
          <a:prstGeom prst="rect">
            <a:avLst/>
          </a:prstGeom>
          <a:noFill/>
        </p:spPr>
        <p:txBody>
          <a:bodyPr wrap="none" rtlCol="0">
            <a:spAutoFit/>
          </a:bodyPr>
          <a:lstStyle/>
          <a:p>
            <a:r>
              <a:rPr lang="es-CO" sz="2800" b="1" dirty="0"/>
              <a:t>FUENTES DE INCERTIDUMBRE</a:t>
            </a:r>
          </a:p>
        </p:txBody>
      </p:sp>
      <p:sp>
        <p:nvSpPr>
          <p:cNvPr id="7" name="CuadroTexto 6"/>
          <p:cNvSpPr txBox="1"/>
          <p:nvPr/>
        </p:nvSpPr>
        <p:spPr>
          <a:xfrm>
            <a:off x="1471942" y="1284906"/>
            <a:ext cx="3259226" cy="307777"/>
          </a:xfrm>
          <a:prstGeom prst="rect">
            <a:avLst/>
          </a:prstGeom>
          <a:noFill/>
        </p:spPr>
        <p:txBody>
          <a:bodyPr wrap="none" rtlCol="0">
            <a:spAutoFit/>
          </a:bodyPr>
          <a:lstStyle/>
          <a:p>
            <a:r>
              <a:rPr lang="es-CO" dirty="0"/>
              <a:t>Variabilidad natural (</a:t>
            </a:r>
            <a:r>
              <a:rPr lang="en-US" i="1" dirty="0">
                <a:solidFill>
                  <a:srgbClr val="333333"/>
                </a:solidFill>
                <a:latin typeface="Helvetica Neue"/>
              </a:rPr>
              <a:t>known unknowns)</a:t>
            </a:r>
            <a:endParaRPr lang="es-CO" dirty="0"/>
          </a:p>
        </p:txBody>
      </p:sp>
      <p:sp>
        <p:nvSpPr>
          <p:cNvPr id="8" name="CuadroTexto 7"/>
          <p:cNvSpPr txBox="1"/>
          <p:nvPr/>
        </p:nvSpPr>
        <p:spPr>
          <a:xfrm>
            <a:off x="945355" y="5533378"/>
            <a:ext cx="4312399" cy="307777"/>
          </a:xfrm>
          <a:prstGeom prst="rect">
            <a:avLst/>
          </a:prstGeom>
          <a:noFill/>
        </p:spPr>
        <p:txBody>
          <a:bodyPr wrap="none" rtlCol="0">
            <a:spAutoFit/>
          </a:bodyPr>
          <a:lstStyle/>
          <a:p>
            <a:r>
              <a:rPr lang="es-CO" dirty="0"/>
              <a:t>Falta de conocimiento o datos (</a:t>
            </a:r>
            <a:r>
              <a:rPr lang="en-US" i="1" dirty="0">
                <a:solidFill>
                  <a:srgbClr val="333333"/>
                </a:solidFill>
                <a:latin typeface="Helvetica Neue"/>
              </a:rPr>
              <a:t>unknown unknowns)</a:t>
            </a:r>
            <a:endParaRPr lang="es-CO" dirty="0"/>
          </a:p>
        </p:txBody>
      </p:sp>
      <p:cxnSp>
        <p:nvCxnSpPr>
          <p:cNvPr id="10" name="Conector recto de flecha 9"/>
          <p:cNvCxnSpPr/>
          <p:nvPr/>
        </p:nvCxnSpPr>
        <p:spPr>
          <a:xfrm flipH="1" flipV="1">
            <a:off x="3419872" y="1725470"/>
            <a:ext cx="72008" cy="3600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Conector recto de flecha 11"/>
          <p:cNvCxnSpPr/>
          <p:nvPr/>
        </p:nvCxnSpPr>
        <p:spPr>
          <a:xfrm flipH="1">
            <a:off x="3419872" y="5181854"/>
            <a:ext cx="192121" cy="3002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6741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15157" y="960807"/>
            <a:ext cx="8340571" cy="2677656"/>
          </a:xfrm>
          <a:prstGeom prst="rect">
            <a:avLst/>
          </a:prstGeom>
        </p:spPr>
        <p:txBody>
          <a:bodyPr wrap="square">
            <a:spAutoFit/>
          </a:bodyPr>
          <a:lstStyle/>
          <a:p>
            <a:pPr algn="just" eaLnBrk="0" fontAlgn="base" hangingPunct="0">
              <a:spcBef>
                <a:spcPct val="0"/>
              </a:spcBef>
              <a:spcAft>
                <a:spcPct val="0"/>
              </a:spcAft>
              <a:buClrTx/>
            </a:pPr>
            <a:r>
              <a:rPr lang="es-CO" sz="2400" b="1" dirty="0" err="1">
                <a:solidFill>
                  <a:schemeClr val="tx1"/>
                </a:solidFill>
                <a:latin typeface="+mj-lt"/>
              </a:rPr>
              <a:t>Early</a:t>
            </a:r>
            <a:r>
              <a:rPr lang="es-CO" sz="2400" b="1" dirty="0">
                <a:solidFill>
                  <a:schemeClr val="tx1"/>
                </a:solidFill>
                <a:latin typeface="+mj-lt"/>
              </a:rPr>
              <a:t> </a:t>
            </a:r>
            <a:r>
              <a:rPr lang="es-CO" sz="2400" b="1" dirty="0" err="1">
                <a:solidFill>
                  <a:schemeClr val="tx1"/>
                </a:solidFill>
                <a:latin typeface="+mj-lt"/>
              </a:rPr>
              <a:t>Stopping</a:t>
            </a:r>
            <a:r>
              <a:rPr lang="es-CO" sz="2400" b="1" dirty="0">
                <a:solidFill>
                  <a:schemeClr val="tx1"/>
                </a:solidFill>
                <a:latin typeface="+mj-lt"/>
              </a:rPr>
              <a:t>: </a:t>
            </a:r>
          </a:p>
          <a:p>
            <a:pPr lvl="0" algn="just" eaLnBrk="0" fontAlgn="base" hangingPunct="0">
              <a:spcBef>
                <a:spcPct val="0"/>
              </a:spcBef>
              <a:spcAft>
                <a:spcPct val="0"/>
              </a:spcAft>
              <a:buClrTx/>
            </a:pPr>
            <a:endParaRPr lang="es-CO" sz="1600" dirty="0">
              <a:solidFill>
                <a:schemeClr val="tx1"/>
              </a:solidFill>
              <a:latin typeface="+mj-lt"/>
            </a:endParaRPr>
          </a:p>
          <a:p>
            <a:pPr lvl="0" algn="just" eaLnBrk="0" fontAlgn="base" hangingPunct="0">
              <a:spcBef>
                <a:spcPct val="0"/>
              </a:spcBef>
              <a:spcAft>
                <a:spcPct val="0"/>
              </a:spcAft>
              <a:buClrTx/>
            </a:pPr>
            <a:r>
              <a:rPr lang="es-CO" sz="1600" dirty="0">
                <a:solidFill>
                  <a:schemeClr val="tx1"/>
                </a:solidFill>
                <a:latin typeface="+mj-lt"/>
              </a:rPr>
              <a:t>In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variance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as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increases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a:t>
            </a:r>
            <a:r>
              <a:rPr lang="es-CO" sz="1600" dirty="0" err="1">
                <a:solidFill>
                  <a:schemeClr val="tx1"/>
                </a:solidFill>
                <a:latin typeface="+mj-lt"/>
              </a:rPr>
              <a:t>make</a:t>
            </a:r>
            <a:r>
              <a:rPr lang="es-CO" sz="1600" dirty="0">
                <a:solidFill>
                  <a:schemeClr val="tx1"/>
                </a:solidFill>
                <a:latin typeface="+mj-lt"/>
              </a:rPr>
              <a:t> </a:t>
            </a:r>
            <a:r>
              <a:rPr lang="es-CO" sz="1600" dirty="0" err="1">
                <a:solidFill>
                  <a:schemeClr val="tx1"/>
                </a:solidFill>
                <a:latin typeface="+mj-lt"/>
              </a:rPr>
              <a:t>sure</a:t>
            </a:r>
            <a:r>
              <a:rPr lang="es-CO" sz="1600" dirty="0">
                <a:solidFill>
                  <a:schemeClr val="tx1"/>
                </a:solidFill>
                <a:latin typeface="+mj-lt"/>
              </a:rPr>
              <a:t> </a:t>
            </a:r>
            <a:r>
              <a:rPr lang="es-CO" sz="1600" dirty="0" err="1">
                <a:solidFill>
                  <a:schemeClr val="tx1"/>
                </a:solidFill>
                <a:latin typeface="+mj-lt"/>
              </a:rPr>
              <a:t>we</a:t>
            </a:r>
            <a:r>
              <a:rPr lang="es-CO" sz="1600" dirty="0">
                <a:solidFill>
                  <a:schemeClr val="tx1"/>
                </a:solidFill>
                <a:latin typeface="+mj-lt"/>
              </a:rPr>
              <a:t> </a:t>
            </a:r>
            <a:r>
              <a:rPr lang="es-CO" sz="1600" dirty="0" err="1">
                <a:solidFill>
                  <a:schemeClr val="tx1"/>
                </a:solidFill>
                <a:latin typeface="+mj-lt"/>
              </a:rPr>
              <a:t>don’t</a:t>
            </a:r>
            <a:r>
              <a:rPr lang="es-CO" sz="1600" dirty="0">
                <a:solidFill>
                  <a:schemeClr val="tx1"/>
                </a:solidFill>
                <a:latin typeface="+mj-lt"/>
              </a:rPr>
              <a:t> </a:t>
            </a:r>
            <a:r>
              <a:rPr lang="es-CO" sz="1600" dirty="0" err="1">
                <a:solidFill>
                  <a:schemeClr val="tx1"/>
                </a:solidFill>
                <a:latin typeface="+mj-lt"/>
              </a:rPr>
              <a:t>overfit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decision</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stopped</a:t>
            </a:r>
            <a:r>
              <a:rPr lang="es-CO" sz="1600" dirty="0">
                <a:solidFill>
                  <a:schemeClr val="tx1"/>
                </a:solidFill>
                <a:latin typeface="+mj-lt"/>
              </a:rPr>
              <a:t>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optimum</a:t>
            </a:r>
            <a:r>
              <a:rPr lang="es-CO" sz="1600" dirty="0">
                <a:solidFill>
                  <a:schemeClr val="tx1"/>
                </a:solidFill>
                <a:latin typeface="+mj-lt"/>
              </a:rPr>
              <a:t> </a:t>
            </a:r>
            <a:r>
              <a:rPr lang="es-CO" sz="1600" dirty="0" err="1">
                <a:solidFill>
                  <a:schemeClr val="tx1"/>
                </a:solidFill>
                <a:latin typeface="+mj-lt"/>
              </a:rPr>
              <a:t>depth</a:t>
            </a:r>
            <a:r>
              <a:rPr lang="es-CO" sz="1600" dirty="0">
                <a:solidFill>
                  <a:schemeClr val="tx1"/>
                </a:solidFill>
                <a:latin typeface="+mj-lt"/>
              </a:rPr>
              <a:t>. </a:t>
            </a:r>
            <a:r>
              <a:rPr lang="es-CO" sz="1600" dirty="0" err="1">
                <a:solidFill>
                  <a:schemeClr val="tx1"/>
                </a:solidFill>
                <a:latin typeface="+mj-lt"/>
              </a:rPr>
              <a:t>This</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typically</a:t>
            </a:r>
            <a:r>
              <a:rPr lang="es-CO" sz="1600" dirty="0">
                <a:solidFill>
                  <a:schemeClr val="tx1"/>
                </a:solidFill>
                <a:latin typeface="+mj-lt"/>
              </a:rPr>
              <a:t> </a:t>
            </a:r>
            <a:r>
              <a:rPr lang="es-CO" sz="1600" dirty="0" err="1">
                <a:solidFill>
                  <a:schemeClr val="tx1"/>
                </a:solidFill>
                <a:latin typeface="+mj-lt"/>
              </a:rPr>
              <a:t>achieved</a:t>
            </a:r>
            <a:r>
              <a:rPr lang="es-CO" sz="1600" dirty="0">
                <a:solidFill>
                  <a:schemeClr val="tx1"/>
                </a:solidFill>
                <a:latin typeface="+mj-lt"/>
              </a:rPr>
              <a:t> in </a:t>
            </a:r>
            <a:r>
              <a:rPr lang="es-CO" sz="1600" dirty="0" err="1">
                <a:solidFill>
                  <a:schemeClr val="tx1"/>
                </a:solidFill>
                <a:latin typeface="+mj-lt"/>
              </a:rPr>
              <a:t>two</a:t>
            </a:r>
            <a:r>
              <a:rPr lang="es-CO" sz="1600" dirty="0">
                <a:solidFill>
                  <a:schemeClr val="tx1"/>
                </a:solidFill>
                <a:latin typeface="+mj-lt"/>
              </a:rPr>
              <a:t> </a:t>
            </a:r>
            <a:r>
              <a:rPr lang="es-CO" sz="1600" dirty="0" err="1">
                <a:solidFill>
                  <a:schemeClr val="tx1"/>
                </a:solidFill>
                <a:latin typeface="+mj-lt"/>
              </a:rPr>
              <a:t>ways</a:t>
            </a:r>
            <a:r>
              <a:rPr lang="es-CO" sz="1600" dirty="0">
                <a:solidFill>
                  <a:schemeClr val="tx1"/>
                </a:solidFill>
                <a:latin typeface="+mj-lt"/>
              </a:rPr>
              <a:t>. </a:t>
            </a:r>
            <a:r>
              <a:rPr lang="es-CO" sz="1600" dirty="0" err="1">
                <a:solidFill>
                  <a:schemeClr val="tx1"/>
                </a:solidFill>
                <a:latin typeface="+mj-lt"/>
              </a:rPr>
              <a:t>First</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stopping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a:t>
            </a:r>
            <a:r>
              <a:rPr lang="es-CO" sz="1600" dirty="0" err="1">
                <a:solidFill>
                  <a:schemeClr val="tx1"/>
                </a:solidFill>
                <a:latin typeface="+mj-lt"/>
              </a:rPr>
              <a:t>if</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 </a:t>
            </a:r>
            <a:r>
              <a:rPr lang="es-CO" sz="1600" dirty="0" err="1">
                <a:solidFill>
                  <a:schemeClr val="tx1"/>
                </a:solidFill>
                <a:latin typeface="+mj-lt"/>
              </a:rPr>
              <a:t>node</a:t>
            </a:r>
            <a:r>
              <a:rPr lang="es-CO" sz="1600" dirty="0">
                <a:solidFill>
                  <a:schemeClr val="tx1"/>
                </a:solidFill>
                <a:latin typeface="+mj-lt"/>
              </a:rPr>
              <a:t> (i.e.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satisfying</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condition</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node</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less</a:t>
            </a:r>
            <a:r>
              <a:rPr lang="es-CO" sz="1600" dirty="0">
                <a:solidFill>
                  <a:schemeClr val="tx1"/>
                </a:solidFill>
                <a:latin typeface="+mj-lt"/>
              </a:rPr>
              <a:t> </a:t>
            </a:r>
            <a:r>
              <a:rPr lang="es-CO" sz="1600" dirty="0" err="1">
                <a:solidFill>
                  <a:schemeClr val="tx1"/>
                </a:solidFill>
                <a:latin typeface="+mj-lt"/>
              </a:rPr>
              <a:t>than</a:t>
            </a:r>
            <a:r>
              <a:rPr lang="es-CO" sz="1600" dirty="0">
                <a:solidFill>
                  <a:schemeClr val="tx1"/>
                </a:solidFill>
                <a:latin typeface="+mj-lt"/>
              </a:rPr>
              <a:t>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specific</a:t>
            </a:r>
            <a:r>
              <a:rPr lang="es-CO" sz="1600" dirty="0">
                <a:solidFill>
                  <a:schemeClr val="tx1"/>
                </a:solidFill>
                <a:latin typeface="+mj-lt"/>
              </a:rPr>
              <a:t> </a:t>
            </a:r>
            <a:r>
              <a:rPr lang="es-CO" sz="1600" dirty="0" err="1">
                <a:solidFill>
                  <a:schemeClr val="tx1"/>
                </a:solidFill>
                <a:latin typeface="+mj-lt"/>
              </a:rPr>
              <a:t>threshold</a:t>
            </a:r>
            <a:r>
              <a:rPr lang="es-CO" sz="1600" dirty="0">
                <a:solidFill>
                  <a:schemeClr val="tx1"/>
                </a:solidFill>
                <a:latin typeface="+mj-lt"/>
              </a:rPr>
              <a:t> </a:t>
            </a:r>
            <a:r>
              <a:rPr lang="es-CO" sz="1600" dirty="0" err="1">
                <a:solidFill>
                  <a:schemeClr val="tx1"/>
                </a:solidFill>
                <a:latin typeface="+mj-lt"/>
              </a:rPr>
              <a:t>value</a:t>
            </a:r>
            <a:r>
              <a:rPr lang="es-CO" sz="1600" dirty="0">
                <a:solidFill>
                  <a:schemeClr val="tx1"/>
                </a:solidFill>
                <a:latin typeface="+mj-lt"/>
              </a:rPr>
              <a:t>. In </a:t>
            </a:r>
            <a:r>
              <a:rPr lang="es-CO" sz="1600" dirty="0" err="1">
                <a:solidFill>
                  <a:schemeClr val="tx1"/>
                </a:solidFill>
                <a:latin typeface="+mj-lt"/>
              </a:rPr>
              <a:t>this</a:t>
            </a:r>
            <a:r>
              <a:rPr lang="es-CO" sz="1600" dirty="0">
                <a:solidFill>
                  <a:schemeClr val="tx1"/>
                </a:solidFill>
                <a:latin typeface="+mj-lt"/>
              </a:rPr>
              <a:t> case, </a:t>
            </a:r>
            <a:r>
              <a:rPr lang="es-CO" sz="1600" dirty="0" err="1">
                <a:solidFill>
                  <a:schemeClr val="tx1"/>
                </a:solidFill>
                <a:latin typeface="+mj-lt"/>
              </a:rPr>
              <a:t>having</a:t>
            </a:r>
            <a:r>
              <a:rPr lang="es-CO" sz="1600" dirty="0">
                <a:solidFill>
                  <a:schemeClr val="tx1"/>
                </a:solidFill>
                <a:latin typeface="+mj-lt"/>
              </a:rPr>
              <a:t> </a:t>
            </a:r>
            <a:r>
              <a:rPr lang="es-CO" sz="1600" dirty="0" err="1">
                <a:solidFill>
                  <a:schemeClr val="tx1"/>
                </a:solidFill>
                <a:latin typeface="+mj-lt"/>
              </a:rPr>
              <a:t>too</a:t>
            </a:r>
            <a:r>
              <a:rPr lang="es-CO" sz="1600" dirty="0">
                <a:solidFill>
                  <a:schemeClr val="tx1"/>
                </a:solidFill>
                <a:latin typeface="+mj-lt"/>
              </a:rPr>
              <a:t> </a:t>
            </a:r>
            <a:r>
              <a:rPr lang="es-CO" sz="1600" dirty="0" err="1">
                <a:solidFill>
                  <a:schemeClr val="tx1"/>
                </a:solidFill>
                <a:latin typeface="+mj-lt"/>
              </a:rPr>
              <a:t>few</a:t>
            </a:r>
            <a:r>
              <a:rPr lang="es-CO" sz="1600" dirty="0">
                <a:solidFill>
                  <a:schemeClr val="tx1"/>
                </a:solidFill>
                <a:latin typeface="+mj-lt"/>
              </a:rPr>
              <a:t> </a:t>
            </a:r>
            <a:r>
              <a:rPr lang="es-CO" sz="1600" dirty="0" err="1">
                <a:solidFill>
                  <a:schemeClr val="tx1"/>
                </a:solidFill>
                <a:latin typeface="+mj-lt"/>
              </a:rPr>
              <a:t>number</a:t>
            </a:r>
            <a:r>
              <a:rPr lang="es-CO" sz="1600" dirty="0">
                <a:solidFill>
                  <a:schemeClr val="tx1"/>
                </a:solidFill>
                <a:latin typeface="+mj-lt"/>
              </a:rPr>
              <a:t> of data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on</a:t>
            </a:r>
            <a:r>
              <a:rPr lang="es-CO" sz="1600" dirty="0">
                <a:solidFill>
                  <a:schemeClr val="tx1"/>
                </a:solidFill>
                <a:latin typeface="+mj-lt"/>
              </a:rPr>
              <a:t> a </a:t>
            </a:r>
            <a:r>
              <a:rPr lang="es-CO" sz="1600" dirty="0" err="1">
                <a:solidFill>
                  <a:schemeClr val="tx1"/>
                </a:solidFill>
                <a:latin typeface="+mj-lt"/>
              </a:rPr>
              <a:t>sample</a:t>
            </a:r>
            <a:r>
              <a:rPr lang="es-CO" sz="1600" dirty="0">
                <a:solidFill>
                  <a:schemeClr val="tx1"/>
                </a:solidFill>
                <a:latin typeface="+mj-lt"/>
              </a:rPr>
              <a:t> </a:t>
            </a:r>
            <a:r>
              <a:rPr lang="es-CO" sz="1600" dirty="0" err="1">
                <a:solidFill>
                  <a:schemeClr val="tx1"/>
                </a:solidFill>
                <a:latin typeface="+mj-lt"/>
              </a:rPr>
              <a:t>indicate</a:t>
            </a:r>
            <a:r>
              <a:rPr lang="es-CO" sz="1600" dirty="0">
                <a:solidFill>
                  <a:schemeClr val="tx1"/>
                </a:solidFill>
                <a:latin typeface="+mj-lt"/>
              </a:rPr>
              <a:t> </a:t>
            </a:r>
            <a:r>
              <a:rPr lang="es-CO" sz="1600" dirty="0" err="1">
                <a:solidFill>
                  <a:schemeClr val="tx1"/>
                </a:solidFill>
                <a:latin typeface="+mj-lt"/>
              </a:rPr>
              <a:t>that</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r>
            <a:r>
              <a:rPr lang="es-CO" sz="1600" dirty="0" err="1">
                <a:solidFill>
                  <a:schemeClr val="tx1"/>
                </a:solidFill>
                <a:latin typeface="+mj-lt"/>
              </a:rPr>
              <a:t>might</a:t>
            </a:r>
            <a:r>
              <a:rPr lang="es-CO" sz="1600" dirty="0">
                <a:solidFill>
                  <a:schemeClr val="tx1"/>
                </a:solidFill>
                <a:latin typeface="+mj-lt"/>
              </a:rPr>
              <a:t> be </a:t>
            </a:r>
            <a:r>
              <a:rPr lang="es-CO" sz="1600" dirty="0" err="1">
                <a:solidFill>
                  <a:schemeClr val="tx1"/>
                </a:solidFill>
                <a:latin typeface="+mj-lt"/>
              </a:rPr>
              <a:t>picking</a:t>
            </a:r>
            <a:r>
              <a:rPr lang="es-CO" sz="1600" dirty="0">
                <a:solidFill>
                  <a:schemeClr val="tx1"/>
                </a:solidFill>
                <a:latin typeface="+mj-lt"/>
              </a:rPr>
              <a:t> up </a:t>
            </a:r>
            <a:r>
              <a:rPr lang="es-CO" sz="1600" dirty="0" err="1">
                <a:solidFill>
                  <a:schemeClr val="tx1"/>
                </a:solidFill>
                <a:latin typeface="+mj-lt"/>
              </a:rPr>
              <a:t>some</a:t>
            </a:r>
            <a:r>
              <a:rPr lang="es-CO" sz="1600" dirty="0">
                <a:solidFill>
                  <a:schemeClr val="tx1"/>
                </a:solidFill>
                <a:latin typeface="+mj-lt"/>
              </a:rPr>
              <a:t> </a:t>
            </a:r>
            <a:r>
              <a:rPr lang="es-CO" sz="1600" dirty="0" err="1">
                <a:solidFill>
                  <a:schemeClr val="tx1"/>
                </a:solidFill>
                <a:latin typeface="+mj-lt"/>
              </a:rPr>
              <a:t>noisy</a:t>
            </a:r>
            <a:r>
              <a:rPr lang="es-CO" sz="1600" dirty="0">
                <a:solidFill>
                  <a:schemeClr val="tx1"/>
                </a:solidFill>
                <a:latin typeface="+mj-lt"/>
              </a:rPr>
              <a:t> </a:t>
            </a:r>
            <a:r>
              <a:rPr lang="es-CO" sz="1600" dirty="0" err="1">
                <a:solidFill>
                  <a:schemeClr val="tx1"/>
                </a:solidFill>
                <a:latin typeface="+mj-lt"/>
              </a:rPr>
              <a:t>points</a:t>
            </a:r>
            <a:r>
              <a:rPr lang="es-CO" sz="1600" dirty="0">
                <a:solidFill>
                  <a:schemeClr val="tx1"/>
                </a:solidFill>
                <a:latin typeface="+mj-lt"/>
              </a:rPr>
              <a:t> </a:t>
            </a:r>
            <a:r>
              <a:rPr lang="es-CO" sz="1600" dirty="0" err="1">
                <a:solidFill>
                  <a:schemeClr val="tx1"/>
                </a:solidFill>
                <a:latin typeface="+mj-lt"/>
              </a:rPr>
              <a:t>or</a:t>
            </a:r>
            <a:r>
              <a:rPr lang="es-CO" sz="1600" dirty="0">
                <a:solidFill>
                  <a:schemeClr val="tx1"/>
                </a:solidFill>
                <a:latin typeface="+mj-lt"/>
              </a:rPr>
              <a:t> </a:t>
            </a:r>
            <a:r>
              <a:rPr lang="es-CO" sz="1600" dirty="0" err="1">
                <a:solidFill>
                  <a:schemeClr val="tx1"/>
                </a:solidFill>
                <a:latin typeface="+mj-lt"/>
              </a:rPr>
              <a:t>outliers</a:t>
            </a:r>
            <a:r>
              <a:rPr lang="es-CO" sz="1600" dirty="0">
                <a:solidFill>
                  <a:schemeClr val="tx1"/>
                </a:solidFill>
                <a:latin typeface="+mj-lt"/>
              </a:rPr>
              <a:t>.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second</a:t>
            </a:r>
            <a:r>
              <a:rPr lang="es-CO" sz="1600" dirty="0">
                <a:solidFill>
                  <a:schemeClr val="tx1"/>
                </a:solidFill>
                <a:latin typeface="+mj-lt"/>
              </a:rPr>
              <a:t> </a:t>
            </a:r>
            <a:r>
              <a:rPr lang="es-CO" sz="1600" dirty="0" err="1">
                <a:solidFill>
                  <a:schemeClr val="tx1"/>
                </a:solidFill>
                <a:latin typeface="+mj-lt"/>
              </a:rPr>
              <a:t>way</a:t>
            </a:r>
            <a:r>
              <a:rPr lang="es-CO" sz="1600" dirty="0">
                <a:solidFill>
                  <a:schemeClr val="tx1"/>
                </a:solidFill>
                <a:latin typeface="+mj-lt"/>
              </a:rPr>
              <a:t> </a:t>
            </a:r>
            <a:r>
              <a:rPr lang="es-CO" sz="1600" dirty="0" err="1">
                <a:solidFill>
                  <a:schemeClr val="tx1"/>
                </a:solidFill>
                <a:latin typeface="+mj-lt"/>
              </a:rPr>
              <a:t>is</a:t>
            </a:r>
            <a:r>
              <a:rPr lang="es-CO" sz="1600" dirty="0">
                <a:solidFill>
                  <a:schemeClr val="tx1"/>
                </a:solidFill>
                <a:latin typeface="+mj-lt"/>
              </a:rPr>
              <a:t> </a:t>
            </a:r>
            <a:r>
              <a:rPr lang="es-CO" sz="1600" dirty="0" err="1">
                <a:solidFill>
                  <a:schemeClr val="tx1"/>
                </a:solidFill>
                <a:latin typeface="+mj-lt"/>
              </a:rPr>
              <a:t>to</a:t>
            </a:r>
            <a:r>
              <a:rPr lang="es-CO" sz="1600" dirty="0">
                <a:solidFill>
                  <a:schemeClr val="tx1"/>
                </a:solidFill>
                <a:latin typeface="+mj-lt"/>
              </a:rPr>
              <a:t> stop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growth</a:t>
            </a:r>
            <a:r>
              <a:rPr lang="es-CO" sz="1600" dirty="0">
                <a:solidFill>
                  <a:schemeClr val="tx1"/>
                </a:solidFill>
                <a:latin typeface="+mj-lt"/>
              </a:rPr>
              <a:t> of </a:t>
            </a:r>
            <a:r>
              <a:rPr lang="es-CO" sz="1600" dirty="0" err="1">
                <a:solidFill>
                  <a:schemeClr val="tx1"/>
                </a:solidFill>
                <a:latin typeface="+mj-lt"/>
              </a:rPr>
              <a:t>the</a:t>
            </a:r>
            <a:r>
              <a:rPr lang="es-CO" sz="1600" dirty="0">
                <a:solidFill>
                  <a:schemeClr val="tx1"/>
                </a:solidFill>
                <a:latin typeface="+mj-lt"/>
              </a:rPr>
              <a:t> </a:t>
            </a:r>
            <a:r>
              <a:rPr lang="es-CO" sz="1600" dirty="0" err="1">
                <a:solidFill>
                  <a:schemeClr val="tx1"/>
                </a:solidFill>
                <a:latin typeface="+mj-lt"/>
              </a:rPr>
              <a:t>tree</a:t>
            </a:r>
            <a:r>
              <a:rPr lang="es-CO" sz="1600" dirty="0">
                <a:solidFill>
                  <a:schemeClr val="tx1"/>
                </a:solidFill>
                <a:latin typeface="+mj-lt"/>
              </a:rPr>
              <a:t> at </a:t>
            </a:r>
            <a:r>
              <a:rPr lang="es-CO" sz="1600" dirty="0" err="1">
                <a:solidFill>
                  <a:schemeClr val="tx1"/>
                </a:solidFill>
                <a:latin typeface="+mj-lt"/>
              </a:rPr>
              <a:t>length</a:t>
            </a:r>
            <a:r>
              <a:rPr lang="es-CO" sz="1600" dirty="0">
                <a:solidFill>
                  <a:schemeClr val="tx1"/>
                </a:solidFill>
                <a:latin typeface="+mj-lt"/>
              </a:rPr>
              <a:t> </a:t>
            </a:r>
            <a:r>
              <a:rPr lang="es-CO" sz="1600" dirty="0" err="1">
                <a:solidFill>
                  <a:schemeClr val="tx1"/>
                </a:solidFill>
                <a:latin typeface="+mj-lt"/>
              </a:rPr>
              <a:t>which</a:t>
            </a:r>
            <a:r>
              <a:rPr lang="es-CO" sz="1600" dirty="0">
                <a:solidFill>
                  <a:schemeClr val="tx1"/>
                </a:solidFill>
                <a:latin typeface="+mj-lt"/>
              </a:rPr>
              <a:t> </a:t>
            </a:r>
            <a:r>
              <a:rPr lang="es-CO" sz="1600" dirty="0" err="1">
                <a:solidFill>
                  <a:schemeClr val="tx1"/>
                </a:solidFill>
                <a:latin typeface="+mj-lt"/>
              </a:rPr>
              <a:t>gives</a:t>
            </a:r>
            <a:r>
              <a:rPr lang="es-CO" sz="1600" dirty="0">
                <a:solidFill>
                  <a:schemeClr val="tx1"/>
                </a:solidFill>
                <a:latin typeface="+mj-lt"/>
              </a:rPr>
              <a:t> </a:t>
            </a:r>
            <a:r>
              <a:rPr lang="es-CO" sz="1600" dirty="0" err="1">
                <a:solidFill>
                  <a:schemeClr val="tx1"/>
                </a:solidFill>
                <a:latin typeface="+mj-lt"/>
              </a:rPr>
              <a:t>minimum</a:t>
            </a:r>
            <a:r>
              <a:rPr lang="es-CO" sz="1600" dirty="0">
                <a:solidFill>
                  <a:schemeClr val="tx1"/>
                </a:solidFill>
                <a:latin typeface="+mj-lt"/>
              </a:rPr>
              <a:t> </a:t>
            </a:r>
            <a:r>
              <a:rPr lang="es-CO" sz="1600" dirty="0" err="1">
                <a:solidFill>
                  <a:schemeClr val="tx1"/>
                </a:solidFill>
                <a:latin typeface="+mj-lt"/>
              </a:rPr>
              <a:t>cross</a:t>
            </a:r>
            <a:r>
              <a:rPr lang="es-CO" sz="1600" dirty="0">
                <a:solidFill>
                  <a:schemeClr val="tx1"/>
                </a:solidFill>
                <a:latin typeface="+mj-lt"/>
              </a:rPr>
              <a:t> </a:t>
            </a:r>
            <a:r>
              <a:rPr lang="es-CO" sz="1600" dirty="0" err="1">
                <a:solidFill>
                  <a:schemeClr val="tx1"/>
                </a:solidFill>
                <a:latin typeface="+mj-lt"/>
              </a:rPr>
              <a:t>validation</a:t>
            </a:r>
            <a:r>
              <a:rPr lang="es-CO" sz="1600" dirty="0">
                <a:solidFill>
                  <a:schemeClr val="tx1"/>
                </a:solidFill>
                <a:latin typeface="+mj-lt"/>
              </a:rPr>
              <a:t> error.</a:t>
            </a:r>
          </a:p>
        </p:txBody>
      </p:sp>
      <p:pic>
        <p:nvPicPr>
          <p:cNvPr id="5"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pic>
        <p:nvPicPr>
          <p:cNvPr id="8" name="Picture 3" descr="https://miro.medium.com/max/589/0*N9kPkhczEw_C5__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850" y="3638463"/>
            <a:ext cx="5120067" cy="301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65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6128" y="1012954"/>
            <a:ext cx="8220722" cy="4154984"/>
          </a:xfrm>
          <a:prstGeom prst="rect">
            <a:avLst/>
          </a:prstGeom>
        </p:spPr>
        <p:txBody>
          <a:bodyPr wrap="square">
            <a:spAutoFit/>
          </a:bodyPr>
          <a:lstStyle/>
          <a:p>
            <a:pPr algn="just"/>
            <a:r>
              <a:rPr lang="en-US" sz="2400" b="1" dirty="0">
                <a:latin typeface="+mj-lt"/>
              </a:rPr>
              <a:t>Choice of Machine Learning Algorithm: </a:t>
            </a:r>
          </a:p>
          <a:p>
            <a:pPr algn="just"/>
            <a:endParaRPr lang="en-US" sz="1600" b="1" dirty="0">
              <a:latin typeface="+mj-lt"/>
            </a:endParaRPr>
          </a:p>
          <a:p>
            <a:pPr marL="285750" indent="-285750" algn="just">
              <a:buFont typeface="Wingdings" panose="05000000000000000000" pitchFamily="2" charset="2"/>
              <a:buChar char="§"/>
            </a:pPr>
            <a:r>
              <a:rPr lang="en-US" sz="1600" dirty="0">
                <a:latin typeface="+mj-lt"/>
              </a:rPr>
              <a:t>Bias -Variance trade-off can be controlled using regularization and other means in all machine learning algorithms. However, some ML algorithms such as Deep Neural networks, tend to </a:t>
            </a:r>
            <a:r>
              <a:rPr lang="en-US" sz="1600" dirty="0" err="1">
                <a:latin typeface="+mj-lt"/>
              </a:rPr>
              <a:t>overfit</a:t>
            </a:r>
            <a:r>
              <a:rPr lang="en-US" sz="1600" dirty="0">
                <a:latin typeface="+mj-lt"/>
              </a:rPr>
              <a:t> more. This is because, Deep Neural networks are typically used in applications having huge number of features (e.g. Computer Vision).</a:t>
            </a:r>
          </a:p>
          <a:p>
            <a:pPr marL="285750" indent="-285750" algn="just">
              <a:buFont typeface="Wingdings" panose="05000000000000000000" pitchFamily="2" charset="2"/>
              <a:buChar char="§"/>
            </a:pPr>
            <a:endParaRPr lang="en-US" sz="1600" dirty="0">
              <a:latin typeface="+mj-lt"/>
            </a:endParaRPr>
          </a:p>
          <a:p>
            <a:pPr marL="285750" indent="-285750" algn="just">
              <a:buFont typeface="Wingdings" panose="05000000000000000000" pitchFamily="2" charset="2"/>
              <a:buChar char="§"/>
            </a:pPr>
            <a:r>
              <a:rPr lang="en-US" sz="1600" dirty="0">
                <a:latin typeface="+mj-lt"/>
              </a:rPr>
              <a:t>Bagging (Random Forest) and Boosting (Gradient Boosted Decision Trees) are algorithms that inherently reduce Variance and Bias respectively. In Random Forest, the base learners (Decision Trees) are of higher depth which make the base learners more prone to </a:t>
            </a:r>
            <a:r>
              <a:rPr lang="en-US" sz="1600" dirty="0" err="1">
                <a:latin typeface="+mj-lt"/>
              </a:rPr>
              <a:t>overfitting</a:t>
            </a:r>
            <a:r>
              <a:rPr lang="en-US" sz="1600" dirty="0">
                <a:latin typeface="+mj-lt"/>
              </a:rPr>
              <a:t> (i.e. high variance) but because of the Randomization, the overall variance on the aggregate level reduces significantly. On the other hand, Boosting algorithms such as Gradient Boosted Decision Trees (GBDT) use shallow base learners which are more prone to </a:t>
            </a:r>
            <a:r>
              <a:rPr lang="en-US" sz="1600" dirty="0" err="1">
                <a:latin typeface="+mj-lt"/>
              </a:rPr>
              <a:t>underfitting</a:t>
            </a:r>
            <a:r>
              <a:rPr lang="en-US" sz="1600" dirty="0">
                <a:latin typeface="+mj-lt"/>
              </a:rPr>
              <a:t> (i.e. high bias) but it reduces the bias on aggregate level by sequentially adding and training simple (shallow decision trees with less complexity) base learners.</a:t>
            </a:r>
          </a:p>
        </p:txBody>
      </p:sp>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092787" cy="523220"/>
          </a:xfrm>
          <a:prstGeom prst="rect">
            <a:avLst/>
          </a:prstGeom>
          <a:noFill/>
        </p:spPr>
        <p:txBody>
          <a:bodyPr wrap="none" rtlCol="0">
            <a:spAutoFit/>
          </a:bodyPr>
          <a:lstStyle/>
          <a:p>
            <a:r>
              <a:rPr lang="es-CO" sz="2800" b="1" dirty="0"/>
              <a:t>COMO RESOLVERLO?</a:t>
            </a:r>
          </a:p>
        </p:txBody>
      </p:sp>
    </p:spTree>
    <p:extLst>
      <p:ext uri="{BB962C8B-B14F-4D97-AF65-F5344CB8AC3E}">
        <p14:creationId xmlns:p14="http://schemas.microsoft.com/office/powerpoint/2010/main" val="2676630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hrisalbon.com/images/machine_learning_flashcards/Learning_Curve_print.png">
            <a:extLst>
              <a:ext uri="{FF2B5EF4-FFF2-40B4-BE49-F238E27FC236}">
                <a16:creationId xmlns:a16="http://schemas.microsoft.com/office/drawing/2014/main" id="{0D004E2B-A5C2-43B5-8BE5-3C18A8735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39" y="921402"/>
            <a:ext cx="8544393" cy="569922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3397084" cy="523220"/>
          </a:xfrm>
          <a:prstGeom prst="rect">
            <a:avLst/>
          </a:prstGeom>
          <a:noFill/>
        </p:spPr>
        <p:txBody>
          <a:bodyPr wrap="none" rtlCol="0">
            <a:spAutoFit/>
          </a:bodyPr>
          <a:lstStyle/>
          <a:p>
            <a:r>
              <a:rPr lang="es-CO" sz="2800" b="1" dirty="0"/>
              <a:t>COMO HACERLO?</a:t>
            </a:r>
          </a:p>
        </p:txBody>
      </p:sp>
    </p:spTree>
    <p:extLst>
      <p:ext uri="{BB962C8B-B14F-4D97-AF65-F5344CB8AC3E}">
        <p14:creationId xmlns:p14="http://schemas.microsoft.com/office/powerpoint/2010/main" val="263817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E5EECF96-B8A5-4C5E-A3D2-EBE9B359F5F8}"/>
              </a:ext>
            </a:extLst>
          </p:cNvPr>
          <p:cNvPicPr>
            <a:picLocks noChangeAspect="1"/>
          </p:cNvPicPr>
          <p:nvPr/>
        </p:nvPicPr>
        <p:blipFill>
          <a:blip r:embed="rId2"/>
          <a:stretch>
            <a:fillRect/>
          </a:stretch>
        </p:blipFill>
        <p:spPr>
          <a:xfrm>
            <a:off x="1063167" y="1757714"/>
            <a:ext cx="6959958" cy="4940554"/>
          </a:xfrm>
          <a:prstGeom prst="rect">
            <a:avLst/>
          </a:prstGeom>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7571303" cy="523220"/>
          </a:xfrm>
          <a:prstGeom prst="rect">
            <a:avLst/>
          </a:prstGeom>
          <a:noFill/>
        </p:spPr>
        <p:txBody>
          <a:bodyPr wrap="none" rtlCol="0">
            <a:spAutoFit/>
          </a:bodyPr>
          <a:lstStyle/>
          <a:p>
            <a:r>
              <a:rPr lang="es-CO" sz="2800" b="1" dirty="0"/>
              <a:t>COMO HACERLO?...Curvas de Aprendizaje</a:t>
            </a:r>
          </a:p>
        </p:txBody>
      </p:sp>
      <p:sp>
        <p:nvSpPr>
          <p:cNvPr id="7" name="Rectangle 1">
            <a:extLst>
              <a:ext uri="{FF2B5EF4-FFF2-40B4-BE49-F238E27FC236}">
                <a16:creationId xmlns:a16="http://schemas.microsoft.com/office/drawing/2014/main" id="{14903363-F26E-4D8C-B390-2A5F2A6ABF79}"/>
              </a:ext>
            </a:extLst>
          </p:cNvPr>
          <p:cNvSpPr/>
          <p:nvPr/>
        </p:nvSpPr>
        <p:spPr>
          <a:xfrm>
            <a:off x="164236" y="902394"/>
            <a:ext cx="8757821" cy="523220"/>
          </a:xfrm>
          <a:prstGeom prst="rect">
            <a:avLst/>
          </a:prstGeom>
        </p:spPr>
        <p:txBody>
          <a:bodyPr wrap="square">
            <a:spAutoFit/>
          </a:bodyPr>
          <a:lstStyle/>
          <a:p>
            <a:r>
              <a:rPr lang="en-US" i="1" dirty="0"/>
              <a:t>A learning curve shows the performance or classification error of a classifier as a function of the size of the training set.</a:t>
            </a:r>
          </a:p>
        </p:txBody>
      </p:sp>
    </p:spTree>
    <p:extLst>
      <p:ext uri="{BB962C8B-B14F-4D97-AF65-F5344CB8AC3E}">
        <p14:creationId xmlns:p14="http://schemas.microsoft.com/office/powerpoint/2010/main" val="2144949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AA03-B30E-4DD6-BBF8-033393E751CE}"/>
              </a:ext>
            </a:extLst>
          </p:cNvPr>
          <p:cNvPicPr>
            <a:picLocks noChangeAspect="1"/>
          </p:cNvPicPr>
          <p:nvPr/>
        </p:nvPicPr>
        <p:blipFill>
          <a:blip r:embed="rId2"/>
          <a:stretch>
            <a:fillRect/>
          </a:stretch>
        </p:blipFill>
        <p:spPr>
          <a:xfrm>
            <a:off x="1454728" y="857250"/>
            <a:ext cx="6234545" cy="5143500"/>
          </a:xfrm>
          <a:prstGeom prst="rect">
            <a:avLst/>
          </a:prstGeom>
        </p:spPr>
      </p:pic>
      <p:pic>
        <p:nvPicPr>
          <p:cNvPr id="3" name="6 Imagen">
            <a:extLst>
              <a:ext uri="{FF2B5EF4-FFF2-40B4-BE49-F238E27FC236}">
                <a16:creationId xmlns:a16="http://schemas.microsoft.com/office/drawing/2014/main" id="{10735C8C-C0ED-4EA2-9FA3-B77B4307D1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9D5AA4D-8497-4670-961B-964E1775E3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171" y="4668121"/>
            <a:ext cx="902210" cy="8848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7341" y="2203838"/>
            <a:ext cx="567040" cy="6062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ara tris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472" y="1743679"/>
            <a:ext cx="567040" cy="606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8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461/0*iv6cnAdAdh1agV5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112" y="2073197"/>
            <a:ext cx="5906256" cy="30492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F2410EA-82A2-4247-9BFD-4FA5C8DFE6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C713A699-95D8-4883-A0B6-40E00D1891A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
        <p:nvSpPr>
          <p:cNvPr id="2" name="CuadroTexto 1"/>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6" name="Picture 2" descr="Resultado de imagen para cara tris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638" y="3488925"/>
            <a:ext cx="963504" cy="9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05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rr_error">
            <a:extLst>
              <a:ext uri="{FF2B5EF4-FFF2-40B4-BE49-F238E27FC236}">
                <a16:creationId xmlns:a16="http://schemas.microsoft.com/office/drawing/2014/main" id="{3C2DE48F-1819-4823-925B-0B0CDD357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862" y="1687683"/>
            <a:ext cx="6099237" cy="453353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452761" y="1074198"/>
            <a:ext cx="2044149" cy="307777"/>
          </a:xfrm>
          <a:prstGeom prst="rect">
            <a:avLst/>
          </a:prstGeom>
          <a:noFill/>
        </p:spPr>
        <p:txBody>
          <a:bodyPr wrap="none" rtlCol="0">
            <a:spAutoFit/>
          </a:bodyPr>
          <a:lstStyle/>
          <a:p>
            <a:r>
              <a:rPr lang="es-CO" dirty="0"/>
              <a:t>En términos de error….</a:t>
            </a:r>
          </a:p>
        </p:txBody>
      </p:sp>
      <p:pic>
        <p:nvPicPr>
          <p:cNvPr id="7" name="Picture 2" descr="Resultado de imagen para dedo arrib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5099" y="4350059"/>
            <a:ext cx="1416597" cy="138935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31179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c_regression">
            <a:extLst>
              <a:ext uri="{FF2B5EF4-FFF2-40B4-BE49-F238E27FC236}">
                <a16:creationId xmlns:a16="http://schemas.microsoft.com/office/drawing/2014/main" id="{5F634922-7CC3-4618-8380-8770AAE93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564" y="1199266"/>
            <a:ext cx="6525087" cy="484868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369314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ow_high_bias">
            <a:extLst>
              <a:ext uri="{FF2B5EF4-FFF2-40B4-BE49-F238E27FC236}">
                <a16:creationId xmlns:a16="http://schemas.microsoft.com/office/drawing/2014/main" id="{3ECAD1C1-58E2-4D90-8C62-7CD29B031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32" y="1958614"/>
            <a:ext cx="8094732" cy="307502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3144934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ow_high_var">
            <a:extLst>
              <a:ext uri="{FF2B5EF4-FFF2-40B4-BE49-F238E27FC236}">
                <a16:creationId xmlns:a16="http://schemas.microsoft.com/office/drawing/2014/main" id="{1BC39BD0-2276-4B6D-AE8D-E97931CD9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 y="2209799"/>
            <a:ext cx="8340069" cy="3205792"/>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485175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0" t="15074" r="50881" b="75560"/>
          <a:stretch/>
        </p:blipFill>
        <p:spPr>
          <a:xfrm>
            <a:off x="474956" y="866368"/>
            <a:ext cx="5419816" cy="767124"/>
          </a:xfrm>
          <a:prstGeom prst="rect">
            <a:avLst/>
          </a:prstGeom>
        </p:spPr>
      </p:pic>
      <p:cxnSp>
        <p:nvCxnSpPr>
          <p:cNvPr id="4"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CuadroTexto 7">
            <a:extLst>
              <a:ext uri="{FF2B5EF4-FFF2-40B4-BE49-F238E27FC236}">
                <a16:creationId xmlns:a16="http://schemas.microsoft.com/office/drawing/2014/main" id="{73EB84E0-0D8D-4AFF-9F6F-E831541AAF20}"/>
              </a:ext>
            </a:extLst>
          </p:cNvPr>
          <p:cNvSpPr txBox="1"/>
          <p:nvPr/>
        </p:nvSpPr>
        <p:spPr>
          <a:xfrm>
            <a:off x="99062" y="116632"/>
            <a:ext cx="6449201" cy="523220"/>
          </a:xfrm>
          <a:prstGeom prst="rect">
            <a:avLst/>
          </a:prstGeom>
          <a:noFill/>
        </p:spPr>
        <p:txBody>
          <a:bodyPr wrap="none" rtlCol="0">
            <a:spAutoFit/>
          </a:bodyPr>
          <a:lstStyle/>
          <a:p>
            <a:r>
              <a:rPr lang="es-CO" sz="2800" b="1" dirty="0"/>
              <a:t>ERROR REDUCIBLE - IRREDUCIBLE</a:t>
            </a:r>
          </a:p>
        </p:txBody>
      </p:sp>
      <p:pic>
        <p:nvPicPr>
          <p:cNvPr id="6"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pic>
        <p:nvPicPr>
          <p:cNvPr id="7"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64401" r="46240" b="27036"/>
          <a:stretch/>
        </p:blipFill>
        <p:spPr>
          <a:xfrm>
            <a:off x="700990" y="5104661"/>
            <a:ext cx="6028025" cy="701336"/>
          </a:xfrm>
          <a:prstGeom prst="rect">
            <a:avLst/>
          </a:prstGeom>
        </p:spPr>
      </p:pic>
      <p:pic>
        <p:nvPicPr>
          <p:cNvPr id="8" name="Picture 2">
            <a:extLst>
              <a:ext uri="{FF2B5EF4-FFF2-40B4-BE49-F238E27FC236}">
                <a16:creationId xmlns:a16="http://schemas.microsoft.com/office/drawing/2014/main" id="{CF4C14CD-5EC4-4B4D-B37D-53A961F1BA3C}"/>
              </a:ext>
            </a:extLst>
          </p:cNvPr>
          <p:cNvPicPr>
            <a:picLocks noChangeAspect="1"/>
          </p:cNvPicPr>
          <p:nvPr/>
        </p:nvPicPr>
        <p:blipFill rotWithShape="1">
          <a:blip r:embed="rId2"/>
          <a:srcRect l="7761" t="50310" r="50891" b="40151"/>
          <a:stretch/>
        </p:blipFill>
        <p:spPr>
          <a:xfrm>
            <a:off x="630227" y="3049616"/>
            <a:ext cx="5418337" cy="781234"/>
          </a:xfrm>
          <a:prstGeom prst="rect">
            <a:avLst/>
          </a:prstGeom>
        </p:spPr>
      </p:pic>
      <p:sp>
        <p:nvSpPr>
          <p:cNvPr id="2" name="Flecha abajo 1"/>
          <p:cNvSpPr/>
          <p:nvPr/>
        </p:nvSpPr>
        <p:spPr>
          <a:xfrm>
            <a:off x="4181383" y="1887928"/>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Flecha abajo 8"/>
          <p:cNvSpPr/>
          <p:nvPr/>
        </p:nvSpPr>
        <p:spPr>
          <a:xfrm>
            <a:off x="4181382" y="4066752"/>
            <a:ext cx="452761" cy="8020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p:cNvSpPr/>
          <p:nvPr/>
        </p:nvSpPr>
        <p:spPr>
          <a:xfrm>
            <a:off x="6365573" y="6204743"/>
            <a:ext cx="1757212" cy="307777"/>
          </a:xfrm>
          <a:prstGeom prst="rect">
            <a:avLst/>
          </a:prstGeom>
        </p:spPr>
        <p:txBody>
          <a:bodyPr wrap="none">
            <a:spAutoFit/>
          </a:bodyPr>
          <a:lstStyle/>
          <a:p>
            <a:r>
              <a:rPr lang="en-US" i="1" dirty="0">
                <a:solidFill>
                  <a:srgbClr val="333333"/>
                </a:solidFill>
                <a:latin typeface="Helvetica Neue"/>
              </a:rPr>
              <a:t>unknown unknowns</a:t>
            </a:r>
            <a:endParaRPr lang="es-CO" dirty="0"/>
          </a:p>
        </p:txBody>
      </p:sp>
      <p:cxnSp>
        <p:nvCxnSpPr>
          <p:cNvPr id="12" name="Conector recto de flecha 11"/>
          <p:cNvCxnSpPr>
            <a:endCxn id="10" idx="0"/>
          </p:cNvCxnSpPr>
          <p:nvPr/>
        </p:nvCxnSpPr>
        <p:spPr>
          <a:xfrm>
            <a:off x="6548263" y="5681709"/>
            <a:ext cx="695916" cy="52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a:off x="4561395" y="5703498"/>
            <a:ext cx="421688" cy="460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4333053" y="6204741"/>
            <a:ext cx="1558440" cy="307777"/>
          </a:xfrm>
          <a:prstGeom prst="rect">
            <a:avLst/>
          </a:prstGeom>
        </p:spPr>
        <p:txBody>
          <a:bodyPr wrap="none">
            <a:spAutoFit/>
          </a:bodyPr>
          <a:lstStyle/>
          <a:p>
            <a:r>
              <a:rPr lang="en-US" i="1" dirty="0">
                <a:solidFill>
                  <a:srgbClr val="333333"/>
                </a:solidFill>
                <a:latin typeface="Helvetica Neue"/>
              </a:rPr>
              <a:t>known unknowns</a:t>
            </a:r>
            <a:endParaRPr lang="es-CO" dirty="0"/>
          </a:p>
        </p:txBody>
      </p:sp>
      <p:sp>
        <p:nvSpPr>
          <p:cNvPr id="17" name="Rectángulo 16"/>
          <p:cNvSpPr/>
          <p:nvPr/>
        </p:nvSpPr>
        <p:spPr>
          <a:xfrm>
            <a:off x="2736345" y="6204740"/>
            <a:ext cx="1359668" cy="307777"/>
          </a:xfrm>
          <a:prstGeom prst="rect">
            <a:avLst/>
          </a:prstGeom>
        </p:spPr>
        <p:txBody>
          <a:bodyPr wrap="none">
            <a:spAutoFit/>
          </a:bodyPr>
          <a:lstStyle/>
          <a:p>
            <a:r>
              <a:rPr lang="en-US" i="1" dirty="0">
                <a:solidFill>
                  <a:srgbClr val="333333"/>
                </a:solidFill>
                <a:latin typeface="Helvetica Neue"/>
              </a:rPr>
              <a:t>known </a:t>
            </a:r>
            <a:r>
              <a:rPr lang="en-US" i="1" dirty="0" err="1">
                <a:solidFill>
                  <a:srgbClr val="333333"/>
                </a:solidFill>
                <a:latin typeface="Helvetica Neue"/>
              </a:rPr>
              <a:t>knowns</a:t>
            </a:r>
            <a:endParaRPr lang="es-CO" dirty="0"/>
          </a:p>
        </p:txBody>
      </p:sp>
      <p:cxnSp>
        <p:nvCxnSpPr>
          <p:cNvPr id="19" name="Conector recto de flecha 18"/>
          <p:cNvCxnSpPr/>
          <p:nvPr/>
        </p:nvCxnSpPr>
        <p:spPr>
          <a:xfrm>
            <a:off x="3018408" y="5681709"/>
            <a:ext cx="399495" cy="523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43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dd_data">
            <a:extLst>
              <a:ext uri="{FF2B5EF4-FFF2-40B4-BE49-F238E27FC236}">
                <a16:creationId xmlns:a16="http://schemas.microsoft.com/office/drawing/2014/main" id="{547CF97A-AFFF-4134-A27D-B55DE6B17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3" y="2181179"/>
            <a:ext cx="8355319" cy="277256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27749BCF-04D6-4AAC-9633-54F75C32BD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BA4E1B-1885-4B41-BF70-9988FF78EFC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2F56542C-A86E-48D2-97DC-4E0AE13E6641}"/>
              </a:ext>
            </a:extLst>
          </p:cNvPr>
          <p:cNvSpPr txBox="1"/>
          <p:nvPr/>
        </p:nvSpPr>
        <p:spPr>
          <a:xfrm>
            <a:off x="99062" y="116632"/>
            <a:ext cx="4932761" cy="523220"/>
          </a:xfrm>
          <a:prstGeom prst="rect">
            <a:avLst/>
          </a:prstGeom>
          <a:noFill/>
        </p:spPr>
        <p:txBody>
          <a:bodyPr wrap="none" rtlCol="0">
            <a:spAutoFit/>
          </a:bodyPr>
          <a:lstStyle/>
          <a:p>
            <a:r>
              <a:rPr lang="es-CO" sz="2800" b="1" dirty="0"/>
              <a:t>CURVAS DE APRENDIZAJE</a:t>
            </a:r>
          </a:p>
        </p:txBody>
      </p:sp>
    </p:spTree>
    <p:extLst>
      <p:ext uri="{BB962C8B-B14F-4D97-AF65-F5344CB8AC3E}">
        <p14:creationId xmlns:p14="http://schemas.microsoft.com/office/powerpoint/2010/main" val="1559978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912A8CCB-7F1F-4255-9DE6-3B436E3259A2}"/>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pic>
        <p:nvPicPr>
          <p:cNvPr id="5" name="Picture 2" descr="https://miro.medium.com/max/1496/1*6hJC8qMP3AFBVuJuBzE9Hw.png"/>
          <p:cNvPicPr>
            <a:picLocks noChangeAspect="1" noChangeArrowheads="1"/>
          </p:cNvPicPr>
          <p:nvPr/>
        </p:nvPicPr>
        <p:blipFill rotWithShape="1">
          <a:blip r:embed="rId3">
            <a:extLst>
              <a:ext uri="{28A0092B-C50C-407E-A947-70E740481C1C}">
                <a14:useLocalDpi xmlns:a14="http://schemas.microsoft.com/office/drawing/2010/main" val="0"/>
              </a:ext>
            </a:extLst>
          </a:blip>
          <a:srcRect r="18188"/>
          <a:stretch/>
        </p:blipFill>
        <p:spPr bwMode="auto">
          <a:xfrm>
            <a:off x="1004904" y="4565874"/>
            <a:ext cx="6822448" cy="11148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D5DAD1B0-2563-4868-8A19-B2E325A2F96A}"/>
              </a:ext>
            </a:extLst>
          </p:cNvPr>
          <p:cNvSpPr/>
          <p:nvPr/>
        </p:nvSpPr>
        <p:spPr>
          <a:xfrm>
            <a:off x="301840" y="938947"/>
            <a:ext cx="8256233" cy="2923877"/>
          </a:xfrm>
          <a:prstGeom prst="rect">
            <a:avLst/>
          </a:prstGeom>
        </p:spPr>
        <p:txBody>
          <a:bodyPr wrap="square">
            <a:spAutoFit/>
          </a:bodyPr>
          <a:lstStyle/>
          <a:p>
            <a:pPr algn="just"/>
            <a:r>
              <a:rPr lang="en-US" sz="1600" dirty="0">
                <a:solidFill>
                  <a:srgbClr val="222222"/>
                </a:solidFill>
                <a:latin typeface="Arial" panose="020B0604020202020204" pitchFamily="34" charset="0"/>
              </a:rPr>
              <a:t>In </a:t>
            </a:r>
            <a:r>
              <a:rPr lang="en-US" sz="1600" dirty="0">
                <a:solidFill>
                  <a:srgbClr val="0B0080"/>
                </a:solidFill>
                <a:latin typeface="Arial" panose="020B0604020202020204" pitchFamily="34" charset="0"/>
                <a:hlinkClick r:id="rId4" tooltip="Mathematical optimization"/>
              </a:rPr>
              <a:t>mathematical optimization</a:t>
            </a:r>
            <a:r>
              <a:rPr lang="en-US" sz="1600" dirty="0">
                <a:solidFill>
                  <a:srgbClr val="222222"/>
                </a:solidFill>
                <a:latin typeface="Arial" panose="020B0604020202020204" pitchFamily="34" charset="0"/>
              </a:rPr>
              <a:t> and </a:t>
            </a:r>
            <a:r>
              <a:rPr lang="en-US" sz="1600" dirty="0">
                <a:solidFill>
                  <a:srgbClr val="0B0080"/>
                </a:solidFill>
                <a:latin typeface="Arial" panose="020B0604020202020204" pitchFamily="34" charset="0"/>
                <a:hlinkClick r:id="rId5" tooltip="Decision theory"/>
              </a:rPr>
              <a:t>decision theory</a:t>
            </a:r>
            <a:r>
              <a:rPr lang="en-US" sz="1600" dirty="0">
                <a:solidFill>
                  <a:srgbClr val="222222"/>
                </a:solidFill>
                <a:latin typeface="Arial" panose="020B0604020202020204" pitchFamily="34" charset="0"/>
              </a:rPr>
              <a:t>, a </a:t>
            </a:r>
            <a:r>
              <a:rPr lang="en-US" sz="2000" b="1" dirty="0">
                <a:solidFill>
                  <a:srgbClr val="222222"/>
                </a:solidFill>
                <a:latin typeface="Arial" panose="020B0604020202020204" pitchFamily="34" charset="0"/>
              </a:rPr>
              <a:t>loss function</a:t>
            </a:r>
            <a:r>
              <a:rPr lang="en-US" sz="2000" dirty="0">
                <a:solidFill>
                  <a:srgbClr val="222222"/>
                </a:solidFill>
                <a:latin typeface="Arial" panose="020B0604020202020204" pitchFamily="34" charset="0"/>
              </a:rPr>
              <a:t> or </a:t>
            </a:r>
            <a:r>
              <a:rPr lang="en-US" sz="2000" b="1" dirty="0">
                <a:solidFill>
                  <a:srgbClr val="222222"/>
                </a:solidFill>
                <a:latin typeface="Arial" panose="020B0604020202020204" pitchFamily="34" charset="0"/>
              </a:rPr>
              <a:t>cost function</a:t>
            </a:r>
            <a:r>
              <a:rPr lang="en-US" sz="1600" dirty="0">
                <a:solidFill>
                  <a:srgbClr val="222222"/>
                </a:solidFill>
                <a:latin typeface="Arial" panose="020B0604020202020204" pitchFamily="34" charset="0"/>
              </a:rPr>
              <a:t> is a function that maps an </a:t>
            </a:r>
            <a:r>
              <a:rPr lang="en-US" sz="1600" dirty="0">
                <a:solidFill>
                  <a:srgbClr val="0B0080"/>
                </a:solidFill>
                <a:latin typeface="Arial" panose="020B0604020202020204" pitchFamily="34" charset="0"/>
                <a:hlinkClick r:id="rId6" tooltip="Event (probability theory)"/>
              </a:rPr>
              <a:t>event</a:t>
            </a:r>
            <a:r>
              <a:rPr lang="en-US" sz="1600" dirty="0">
                <a:solidFill>
                  <a:srgbClr val="222222"/>
                </a:solidFill>
                <a:latin typeface="Arial" panose="020B0604020202020204" pitchFamily="34" charset="0"/>
              </a:rPr>
              <a:t> or values of one or more variables onto a </a:t>
            </a:r>
            <a:r>
              <a:rPr lang="en-US" sz="1600" dirty="0">
                <a:solidFill>
                  <a:srgbClr val="0B0080"/>
                </a:solidFill>
                <a:latin typeface="Arial" panose="020B0604020202020204" pitchFamily="34" charset="0"/>
                <a:hlinkClick r:id="rId7" tooltip="Real number"/>
              </a:rPr>
              <a:t>real number</a:t>
            </a:r>
            <a:r>
              <a:rPr lang="en-US" sz="1600" dirty="0">
                <a:solidFill>
                  <a:srgbClr val="222222"/>
                </a:solidFill>
                <a:latin typeface="Arial" panose="020B0604020202020204" pitchFamily="34" charset="0"/>
              </a:rPr>
              <a:t> intuitively representing some "cost" associated with the event. An </a:t>
            </a:r>
            <a:r>
              <a:rPr lang="en-US" sz="1600" dirty="0">
                <a:solidFill>
                  <a:srgbClr val="0B0080"/>
                </a:solidFill>
                <a:latin typeface="Arial" panose="020B0604020202020204" pitchFamily="34" charset="0"/>
                <a:hlinkClick r:id="rId8" tooltip="Optimization problem"/>
              </a:rPr>
              <a:t>optimization problem</a:t>
            </a:r>
            <a:r>
              <a:rPr lang="en-US" sz="1600" dirty="0">
                <a:solidFill>
                  <a:srgbClr val="222222"/>
                </a:solidFill>
                <a:latin typeface="Arial" panose="020B0604020202020204" pitchFamily="34" charset="0"/>
              </a:rPr>
              <a:t> seeks to minimize a loss function. An </a:t>
            </a:r>
            <a:r>
              <a:rPr lang="en-US" sz="1600" b="1" dirty="0">
                <a:solidFill>
                  <a:srgbClr val="222222"/>
                </a:solidFill>
                <a:latin typeface="Arial" panose="020B0604020202020204" pitchFamily="34" charset="0"/>
              </a:rPr>
              <a:t>objective function</a:t>
            </a:r>
            <a:r>
              <a:rPr lang="en-US" sz="1600" dirty="0">
                <a:solidFill>
                  <a:srgbClr val="222222"/>
                </a:solidFill>
                <a:latin typeface="Arial" panose="020B0604020202020204" pitchFamily="34" charset="0"/>
              </a:rPr>
              <a:t> is either a loss function or its negative (in specific domains, variously called a </a:t>
            </a:r>
            <a:r>
              <a:rPr lang="en-US" sz="1600" dirty="0">
                <a:solidFill>
                  <a:srgbClr val="0B0080"/>
                </a:solidFill>
                <a:latin typeface="Arial" panose="020B0604020202020204" pitchFamily="34" charset="0"/>
                <a:hlinkClick r:id="rId9" tooltip="Reward function"/>
              </a:rPr>
              <a:t>reward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0" tooltip="Profit function"/>
              </a:rPr>
              <a:t>profit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1" tooltip="Utility function"/>
              </a:rPr>
              <a:t>utility function</a:t>
            </a:r>
            <a:r>
              <a:rPr lang="en-US" sz="1600" dirty="0">
                <a:solidFill>
                  <a:srgbClr val="222222"/>
                </a:solidFill>
                <a:latin typeface="Arial" panose="020B0604020202020204" pitchFamily="34" charset="0"/>
              </a:rPr>
              <a:t>, a </a:t>
            </a:r>
            <a:r>
              <a:rPr lang="en-US" sz="1600" dirty="0">
                <a:solidFill>
                  <a:srgbClr val="0B0080"/>
                </a:solidFill>
                <a:latin typeface="Arial" panose="020B0604020202020204" pitchFamily="34" charset="0"/>
                <a:hlinkClick r:id="rId12" tooltip="Fitness function"/>
              </a:rPr>
              <a:t>fitness function</a:t>
            </a:r>
            <a:r>
              <a:rPr lang="en-US" sz="1600" dirty="0">
                <a:solidFill>
                  <a:srgbClr val="222222"/>
                </a:solidFill>
                <a:latin typeface="Arial" panose="020B0604020202020204" pitchFamily="34" charset="0"/>
              </a:rPr>
              <a:t>, etc.), in which case it is to be maximized.</a:t>
            </a:r>
          </a:p>
          <a:p>
            <a:pPr algn="just"/>
            <a:endParaRPr lang="en-US" sz="1600" dirty="0">
              <a:solidFill>
                <a:srgbClr val="222222"/>
              </a:solidFill>
              <a:latin typeface="Arial" panose="020B0604020202020204" pitchFamily="34" charset="0"/>
            </a:endParaRPr>
          </a:p>
          <a:p>
            <a:pPr algn="just"/>
            <a:r>
              <a:rPr lang="en-US" sz="1600" dirty="0">
                <a:solidFill>
                  <a:srgbClr val="222222"/>
                </a:solidFill>
                <a:latin typeface="Arial" panose="020B0604020202020204" pitchFamily="34" charset="0"/>
              </a:rPr>
              <a:t>In statistics, typically a loss function is used for </a:t>
            </a:r>
            <a:r>
              <a:rPr lang="en-US" sz="1600" dirty="0">
                <a:solidFill>
                  <a:srgbClr val="0B0080"/>
                </a:solidFill>
                <a:latin typeface="Arial" panose="020B0604020202020204" pitchFamily="34" charset="0"/>
                <a:hlinkClick r:id="rId13" tooltip="Parameter estimation"/>
              </a:rPr>
              <a:t>parameter estimation</a:t>
            </a:r>
            <a:r>
              <a:rPr lang="en-US" sz="1600" dirty="0">
                <a:solidFill>
                  <a:srgbClr val="222222"/>
                </a:solidFill>
                <a:latin typeface="Arial" panose="020B0604020202020204" pitchFamily="34" charset="0"/>
              </a:rPr>
              <a:t>, and the event in question is some function of the difference between estimated and true values for an instance of data. </a:t>
            </a:r>
          </a:p>
        </p:txBody>
      </p:sp>
    </p:spTree>
    <p:extLst>
      <p:ext uri="{BB962C8B-B14F-4D97-AF65-F5344CB8AC3E}">
        <p14:creationId xmlns:p14="http://schemas.microsoft.com/office/powerpoint/2010/main" val="3774005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496726-B2C2-4B76-97A2-78A029534285}"/>
              </a:ext>
            </a:extLst>
          </p:cNvPr>
          <p:cNvSpPr/>
          <p:nvPr/>
        </p:nvSpPr>
        <p:spPr>
          <a:xfrm>
            <a:off x="188744" y="2834488"/>
            <a:ext cx="7841769" cy="646331"/>
          </a:xfrm>
          <a:prstGeom prst="rect">
            <a:avLst/>
          </a:prstGeom>
        </p:spPr>
        <p:txBody>
          <a:bodyPr wrap="square">
            <a:spAutoFit/>
          </a:bodyPr>
          <a:lstStyle/>
          <a:p>
            <a:endParaRPr lang="en-US" sz="1800" b="1" dirty="0">
              <a:latin typeface="+mn-lt"/>
            </a:endParaRPr>
          </a:p>
          <a:p>
            <a:r>
              <a:rPr lang="en-US" sz="1800" b="1" dirty="0">
                <a:latin typeface="+mn-lt"/>
              </a:rPr>
              <a:t>Mean Square Error/Quadratic Loss/</a:t>
            </a:r>
            <a:r>
              <a:rPr lang="en-US" sz="1800" b="1" dirty="0" err="1">
                <a:latin typeface="+mn-lt"/>
              </a:rPr>
              <a:t>L2</a:t>
            </a:r>
            <a:r>
              <a:rPr lang="en-US" sz="1800" b="1" dirty="0">
                <a:latin typeface="+mn-lt"/>
              </a:rPr>
              <a:t> Loss</a:t>
            </a:r>
            <a:endParaRPr lang="en-US" sz="1800" dirty="0">
              <a:latin typeface="+mn-lt"/>
            </a:endParaRPr>
          </a:p>
        </p:txBody>
      </p:sp>
      <p:pic>
        <p:nvPicPr>
          <p:cNvPr id="1026" name="Picture 2" descr="https://miro.medium.com/max/1026/1*SGhoeJ_BgcfqU06CmX41rw.png">
            <a:extLst>
              <a:ext uri="{FF2B5EF4-FFF2-40B4-BE49-F238E27FC236}">
                <a16:creationId xmlns:a16="http://schemas.microsoft.com/office/drawing/2014/main" id="{1E9B6CCE-04FA-4E5A-8E7C-443CBE7B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357" y="3614966"/>
            <a:ext cx="2663880" cy="607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06B02A3-208D-4901-BC07-04F0D9761F74}"/>
              </a:ext>
            </a:extLst>
          </p:cNvPr>
          <p:cNvSpPr/>
          <p:nvPr/>
        </p:nvSpPr>
        <p:spPr>
          <a:xfrm>
            <a:off x="188744" y="4926964"/>
            <a:ext cx="7961822" cy="369332"/>
          </a:xfrm>
          <a:prstGeom prst="rect">
            <a:avLst/>
          </a:prstGeom>
        </p:spPr>
        <p:txBody>
          <a:bodyPr wrap="square">
            <a:spAutoFit/>
          </a:bodyPr>
          <a:lstStyle/>
          <a:p>
            <a:r>
              <a:rPr lang="en-US" sz="1800" b="1" dirty="0">
                <a:latin typeface="+mj-lt"/>
              </a:rPr>
              <a:t>Mean Absolute Error/</a:t>
            </a:r>
            <a:r>
              <a:rPr lang="en-US" sz="1800" b="1" dirty="0" err="1">
                <a:latin typeface="+mj-lt"/>
              </a:rPr>
              <a:t>L1</a:t>
            </a:r>
            <a:r>
              <a:rPr lang="en-US" sz="1800" b="1" dirty="0">
                <a:latin typeface="+mj-lt"/>
              </a:rPr>
              <a:t> Loss</a:t>
            </a:r>
            <a:endParaRPr lang="en-US" sz="1800" dirty="0">
              <a:latin typeface="+mj-lt"/>
            </a:endParaRPr>
          </a:p>
        </p:txBody>
      </p:sp>
      <p:pic>
        <p:nvPicPr>
          <p:cNvPr id="1028" name="Picture 4" descr="https://miro.medium.com/max/1066/1*piCo0iDgPmESnQkHSwAK6A.png">
            <a:extLst>
              <a:ext uri="{FF2B5EF4-FFF2-40B4-BE49-F238E27FC236}">
                <a16:creationId xmlns:a16="http://schemas.microsoft.com/office/drawing/2014/main" id="{2FD188D5-689B-4EA2-A325-0E3E7DACD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54" y="5668663"/>
            <a:ext cx="2878947" cy="610358"/>
          </a:xfrm>
          <a:prstGeom prst="rect">
            <a:avLst/>
          </a:prstGeom>
          <a:noFill/>
          <a:extLst>
            <a:ext uri="{909E8E84-426E-40DD-AFC4-6F175D3DCCD1}">
              <a14:hiddenFill xmlns:a14="http://schemas.microsoft.com/office/drawing/2010/main">
                <a:solidFill>
                  <a:srgbClr val="FFFFFF"/>
                </a:solidFill>
              </a14:hiddenFill>
            </a:ext>
          </a:extLst>
        </p:spPr>
      </p:pic>
      <p:pic>
        <p:nvPicPr>
          <p:cNvPr id="8" name="6 Imagen">
            <a:extLst>
              <a:ext uri="{FF2B5EF4-FFF2-40B4-BE49-F238E27FC236}">
                <a16:creationId xmlns:a16="http://schemas.microsoft.com/office/drawing/2014/main" id="{7BDDBD03-F734-4E2C-A4EE-DE9936C27A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9" name="Conector recto 6">
            <a:extLst>
              <a:ext uri="{FF2B5EF4-FFF2-40B4-BE49-F238E27FC236}">
                <a16:creationId xmlns:a16="http://schemas.microsoft.com/office/drawing/2014/main" id="{6549ADF0-6C3B-4B8E-A942-8C9C5106C8D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10" name="CuadroTexto 7">
            <a:extLst>
              <a:ext uri="{FF2B5EF4-FFF2-40B4-BE49-F238E27FC236}">
                <a16:creationId xmlns:a16="http://schemas.microsoft.com/office/drawing/2014/main" id="{977CDDE0-0791-4E91-AC5F-6E02453387DB}"/>
              </a:ext>
            </a:extLst>
          </p:cNvPr>
          <p:cNvSpPr txBox="1"/>
          <p:nvPr/>
        </p:nvSpPr>
        <p:spPr>
          <a:xfrm>
            <a:off x="99062" y="116632"/>
            <a:ext cx="6167073" cy="523220"/>
          </a:xfrm>
          <a:prstGeom prst="rect">
            <a:avLst/>
          </a:prstGeom>
          <a:noFill/>
        </p:spPr>
        <p:txBody>
          <a:bodyPr wrap="none" rtlCol="0">
            <a:spAutoFit/>
          </a:bodyPr>
          <a:lstStyle/>
          <a:p>
            <a:r>
              <a:rPr lang="es-CO" sz="2800" b="1" dirty="0"/>
              <a:t>FUNCIÓN DE COSTO: REGRESIÓN</a:t>
            </a:r>
          </a:p>
        </p:txBody>
      </p:sp>
      <p:sp>
        <p:nvSpPr>
          <p:cNvPr id="6" name="Rectangle 5">
            <a:extLst>
              <a:ext uri="{FF2B5EF4-FFF2-40B4-BE49-F238E27FC236}">
                <a16:creationId xmlns:a16="http://schemas.microsoft.com/office/drawing/2014/main" id="{F2046FE0-FC96-4439-AC71-CE2DB4EA8A78}"/>
              </a:ext>
            </a:extLst>
          </p:cNvPr>
          <p:cNvSpPr/>
          <p:nvPr/>
        </p:nvSpPr>
        <p:spPr>
          <a:xfrm>
            <a:off x="188744" y="618902"/>
            <a:ext cx="8856194" cy="2062103"/>
          </a:xfrm>
          <a:prstGeom prst="rect">
            <a:avLst/>
          </a:prstGeom>
        </p:spPr>
        <p:txBody>
          <a:bodyPr wrap="square">
            <a:spAutoFit/>
          </a:bodyPr>
          <a:lstStyle/>
          <a:p>
            <a:pPr algn="just"/>
            <a:br>
              <a:rPr lang="en-US" sz="1600" b="1" dirty="0">
                <a:latin typeface="+mj-lt"/>
              </a:rPr>
            </a:br>
            <a:r>
              <a:rPr lang="en-US" sz="1600" dirty="0">
                <a:latin typeface="+mj-lt"/>
              </a:rPr>
              <a:t>They are used in case of regressive problems, that is when the target variable is continuous. Most widely used regressive loss function is Mean Square Error. Other loss functions are:</a:t>
            </a:r>
          </a:p>
          <a:p>
            <a:pPr algn="just"/>
            <a:br>
              <a:rPr lang="en-US" sz="1600" dirty="0">
                <a:latin typeface="+mj-lt"/>
              </a:rPr>
            </a:br>
            <a:r>
              <a:rPr lang="en-US" sz="1600" dirty="0">
                <a:latin typeface="+mj-lt"/>
              </a:rPr>
              <a:t>1. Absolute error — measures the mean absolute value of the element-wise difference between input;</a:t>
            </a:r>
          </a:p>
          <a:p>
            <a:pPr algn="just"/>
            <a:br>
              <a:rPr lang="en-US" sz="1600" dirty="0">
                <a:latin typeface="+mj-lt"/>
              </a:rPr>
            </a:br>
            <a:r>
              <a:rPr lang="en-US" sz="1600" dirty="0">
                <a:latin typeface="+mj-lt"/>
              </a:rPr>
              <a:t>2. Smooth Absolute Error — a smooth version of Abs Criterion.</a:t>
            </a:r>
          </a:p>
        </p:txBody>
      </p:sp>
    </p:spTree>
    <p:extLst>
      <p:ext uri="{BB962C8B-B14F-4D97-AF65-F5344CB8AC3E}">
        <p14:creationId xmlns:p14="http://schemas.microsoft.com/office/powerpoint/2010/main" val="2686796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700D91-336C-4586-AC39-F2EE7045B347}"/>
              </a:ext>
            </a:extLst>
          </p:cNvPr>
          <p:cNvSpPr/>
          <p:nvPr/>
        </p:nvSpPr>
        <p:spPr>
          <a:xfrm>
            <a:off x="99062" y="4961377"/>
            <a:ext cx="5109091" cy="369332"/>
          </a:xfrm>
          <a:prstGeom prst="rect">
            <a:avLst/>
          </a:prstGeom>
        </p:spPr>
        <p:txBody>
          <a:bodyPr wrap="none">
            <a:spAutoFit/>
          </a:bodyPr>
          <a:lstStyle/>
          <a:p>
            <a:r>
              <a:rPr lang="en-US" sz="1800" b="1" dirty="0">
                <a:latin typeface="+mj-lt"/>
              </a:rPr>
              <a:t>Cross Entropy Loss/Negative Log Likelihood</a:t>
            </a:r>
            <a:endParaRPr lang="en-US" sz="1800" dirty="0">
              <a:latin typeface="+mj-lt"/>
            </a:endParaRPr>
          </a:p>
        </p:txBody>
      </p:sp>
      <p:pic>
        <p:nvPicPr>
          <p:cNvPr id="2050" name="Picture 2" descr="https://miro.medium.com/max/1400/1*zi1wKAAGGt1Bn6mqo2MSFw.png">
            <a:extLst>
              <a:ext uri="{FF2B5EF4-FFF2-40B4-BE49-F238E27FC236}">
                <a16:creationId xmlns:a16="http://schemas.microsoft.com/office/drawing/2014/main" id="{17DDBA61-835B-43F4-84FE-F88A079FB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815" y="5552954"/>
            <a:ext cx="6268370" cy="304712"/>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901088E-779C-4A47-943E-34FA488912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5F033FFB-F680-4660-8ED8-4210D6E9EE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F041FD3-D544-429F-A256-F57884057FF7}"/>
              </a:ext>
            </a:extLst>
          </p:cNvPr>
          <p:cNvSpPr txBox="1"/>
          <p:nvPr/>
        </p:nvSpPr>
        <p:spPr>
          <a:xfrm>
            <a:off x="99062" y="116632"/>
            <a:ext cx="6827510" cy="523220"/>
          </a:xfrm>
          <a:prstGeom prst="rect">
            <a:avLst/>
          </a:prstGeom>
          <a:noFill/>
        </p:spPr>
        <p:txBody>
          <a:bodyPr wrap="none" rtlCol="0">
            <a:spAutoFit/>
          </a:bodyPr>
          <a:lstStyle/>
          <a:p>
            <a:r>
              <a:rPr lang="es-CO" sz="2800" b="1" dirty="0"/>
              <a:t>FUNCIÓN DE COSTO: CLASIFICACIÓN</a:t>
            </a:r>
          </a:p>
        </p:txBody>
      </p:sp>
      <p:sp>
        <p:nvSpPr>
          <p:cNvPr id="5" name="Rectangle 4">
            <a:extLst>
              <a:ext uri="{FF2B5EF4-FFF2-40B4-BE49-F238E27FC236}">
                <a16:creationId xmlns:a16="http://schemas.microsoft.com/office/drawing/2014/main" id="{8DD554C2-70D5-421D-BB95-1FDFE961EA67}"/>
              </a:ext>
            </a:extLst>
          </p:cNvPr>
          <p:cNvSpPr/>
          <p:nvPr/>
        </p:nvSpPr>
        <p:spPr>
          <a:xfrm>
            <a:off x="132820" y="906586"/>
            <a:ext cx="8523027" cy="3293209"/>
          </a:xfrm>
          <a:prstGeom prst="rect">
            <a:avLst/>
          </a:prstGeom>
        </p:spPr>
        <p:txBody>
          <a:bodyPr wrap="square">
            <a:spAutoFit/>
          </a:bodyPr>
          <a:lstStyle/>
          <a:p>
            <a:pPr algn="just"/>
            <a:r>
              <a:rPr lang="en-US" sz="1600" dirty="0">
                <a:latin typeface="+mj-lt"/>
              </a:rPr>
              <a:t>The output variable in classification problem is usually a probability value f(x), called the score for the input x. Generally, the magnitude of the score represents the confidence of our prediction. The target variable y, is a binary variable, 1 for true and -1 for false.</a:t>
            </a:r>
          </a:p>
          <a:p>
            <a:pPr algn="just"/>
            <a:endParaRPr lang="en-US" sz="1600" dirty="0">
              <a:latin typeface="+mj-lt"/>
            </a:endParaRPr>
          </a:p>
          <a:p>
            <a:pPr algn="just"/>
            <a:r>
              <a:rPr lang="en-US" sz="1600" dirty="0">
                <a:latin typeface="+mj-lt"/>
              </a:rPr>
              <a:t>Some classification algorithms are:</a:t>
            </a:r>
          </a:p>
          <a:p>
            <a:pPr algn="just"/>
            <a:br>
              <a:rPr lang="en-US" sz="1600" dirty="0">
                <a:latin typeface="+mj-lt"/>
              </a:rPr>
            </a:br>
            <a:r>
              <a:rPr lang="en-US" sz="1600" dirty="0">
                <a:latin typeface="+mj-lt"/>
              </a:rPr>
              <a:t>1. Binary Cross Entropy</a:t>
            </a:r>
          </a:p>
          <a:p>
            <a:pPr algn="just"/>
            <a:r>
              <a:rPr lang="en-US" sz="1600" dirty="0">
                <a:latin typeface="+mj-lt"/>
              </a:rPr>
              <a:t> </a:t>
            </a:r>
            <a:br>
              <a:rPr lang="en-US" sz="1600" dirty="0">
                <a:latin typeface="+mj-lt"/>
              </a:rPr>
            </a:br>
            <a:r>
              <a:rPr lang="en-US" sz="1600" dirty="0">
                <a:latin typeface="+mj-lt"/>
              </a:rPr>
              <a:t>2. Negative Log Likelihood</a:t>
            </a:r>
          </a:p>
          <a:p>
            <a:pPr algn="just"/>
            <a:br>
              <a:rPr lang="en-US" sz="1600" dirty="0">
                <a:latin typeface="+mj-lt"/>
              </a:rPr>
            </a:br>
            <a:r>
              <a:rPr lang="en-US" sz="1600" dirty="0">
                <a:latin typeface="+mj-lt"/>
              </a:rPr>
              <a:t>3. Margin Classifier</a:t>
            </a:r>
          </a:p>
          <a:p>
            <a:pPr algn="just"/>
            <a:br>
              <a:rPr lang="en-US" sz="1600" dirty="0">
                <a:latin typeface="+mj-lt"/>
              </a:rPr>
            </a:br>
            <a:r>
              <a:rPr lang="en-US" sz="1600" dirty="0">
                <a:latin typeface="+mj-lt"/>
              </a:rPr>
              <a:t>4. Soft Margin Classifier</a:t>
            </a:r>
          </a:p>
        </p:txBody>
      </p:sp>
    </p:spTree>
    <p:extLst>
      <p:ext uri="{BB962C8B-B14F-4D97-AF65-F5344CB8AC3E}">
        <p14:creationId xmlns:p14="http://schemas.microsoft.com/office/powerpoint/2010/main" val="2563775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2D2F00-97AA-4F3C-97A9-01336CC35C79}"/>
              </a:ext>
            </a:extLst>
          </p:cNvPr>
          <p:cNvSpPr/>
          <p:nvPr/>
        </p:nvSpPr>
        <p:spPr>
          <a:xfrm>
            <a:off x="155586" y="916557"/>
            <a:ext cx="8595360" cy="5632311"/>
          </a:xfrm>
          <a:prstGeom prst="rect">
            <a:avLst/>
          </a:prstGeom>
        </p:spPr>
        <p:txBody>
          <a:bodyPr wrap="square">
            <a:spAutoFit/>
          </a:bodyPr>
          <a:lstStyle/>
          <a:p>
            <a:pPr algn="just"/>
            <a:r>
              <a:rPr lang="en-US" sz="1800" b="1" i="1" dirty="0">
                <a:solidFill>
                  <a:srgbClr val="363F48"/>
                </a:solidFill>
                <a:latin typeface="+mn-lt"/>
              </a:rPr>
              <a:t>Mean Squared Error</a:t>
            </a:r>
            <a:endParaRPr lang="en-US" sz="1800" dirty="0">
              <a:solidFill>
                <a:srgbClr val="363F48"/>
              </a:solidFill>
              <a:latin typeface="+mn-lt"/>
            </a:endParaRPr>
          </a:p>
          <a:p>
            <a:pPr algn="just"/>
            <a:r>
              <a:rPr lang="en-US" sz="1800" dirty="0">
                <a:solidFill>
                  <a:srgbClr val="2196F3"/>
                </a:solidFill>
                <a:latin typeface="+mn-lt"/>
                <a:hlinkClick r:id="rId2"/>
              </a:rPr>
              <a:t>Mean Squared Error</a:t>
            </a:r>
            <a:r>
              <a:rPr lang="en-US" sz="1800" dirty="0">
                <a:latin typeface="+mn-lt"/>
              </a:rPr>
              <a:t> (</a:t>
            </a:r>
            <a:r>
              <a:rPr lang="en-US" sz="1800" dirty="0" err="1">
                <a:latin typeface="+mn-lt"/>
              </a:rPr>
              <a:t>MSE</a:t>
            </a:r>
            <a:r>
              <a:rPr lang="en-US" sz="1800" dirty="0">
                <a:latin typeface="+mn-lt"/>
              </a:rPr>
              <a:t>) is the workhorse of basic loss functions: it’s easy to understand and implement and generally works pretty well. To calculate </a:t>
            </a:r>
            <a:r>
              <a:rPr lang="en-US" sz="1800" dirty="0" err="1">
                <a:latin typeface="+mn-lt"/>
              </a:rPr>
              <a:t>MSE</a:t>
            </a:r>
            <a:r>
              <a:rPr lang="en-US" sz="1800" dirty="0">
                <a:latin typeface="+mn-lt"/>
              </a:rPr>
              <a:t>, you take the difference between your predictions and the ground truth, square it, and average it out across the whole dataset.</a:t>
            </a:r>
          </a:p>
          <a:p>
            <a:pPr algn="just"/>
            <a:endParaRPr lang="en-US" sz="1800" b="0" i="0" dirty="0">
              <a:effectLst/>
              <a:latin typeface="+mn-lt"/>
            </a:endParaRPr>
          </a:p>
          <a:p>
            <a:pPr algn="just"/>
            <a:r>
              <a:rPr lang="en-US" sz="1800" b="1" i="1" dirty="0">
                <a:latin typeface="+mn-lt"/>
              </a:rPr>
              <a:t>Likelihood Loss</a:t>
            </a:r>
            <a:endParaRPr lang="en-US" sz="1800" dirty="0">
              <a:latin typeface="+mn-lt"/>
            </a:endParaRPr>
          </a:p>
          <a:p>
            <a:pPr algn="just"/>
            <a:r>
              <a:rPr lang="en-US" sz="1800" dirty="0">
                <a:latin typeface="+mn-lt"/>
              </a:rPr>
              <a:t>The </a:t>
            </a:r>
            <a:r>
              <a:rPr lang="en-US" sz="1800" dirty="0">
                <a:latin typeface="+mn-lt"/>
                <a:hlinkClick r:id="rId3"/>
              </a:rPr>
              <a:t>likelihood function</a:t>
            </a:r>
            <a:r>
              <a:rPr lang="en-US" sz="1800" dirty="0">
                <a:latin typeface="+mn-lt"/>
              </a:rPr>
              <a:t> is also relatively simple, and is commonly used in classification problems. The function takes the predicted probability for each input example and multiplies them. And although the output isn’t exactly human interpretable, it’s useful for comparing models.</a:t>
            </a:r>
          </a:p>
          <a:p>
            <a:pPr algn="just"/>
            <a:endParaRPr lang="en-US" sz="1800" dirty="0">
              <a:latin typeface="+mn-lt"/>
            </a:endParaRPr>
          </a:p>
          <a:p>
            <a:pPr algn="just"/>
            <a:endParaRPr lang="en-US" sz="1800" dirty="0">
              <a:latin typeface="+mn-lt"/>
            </a:endParaRPr>
          </a:p>
          <a:p>
            <a:pPr algn="just"/>
            <a:r>
              <a:rPr lang="en-US" sz="1800" dirty="0">
                <a:latin typeface="+mn-lt"/>
              </a:rPr>
              <a:t>For example, consider a model that outputs probabilities of [0.4, 0.6, 0.9, 0.1] for the ground truth labels of [0, 1, 1, 0]. The likelihood loss would be computed as (0.6) * (0.6) * (0.9) * (0.9) = 0.2916. Since the model outputs probabilities for TRUE (or 1) only, when the ground truth label is 0 we take (1-p) as the probability. In other words, we multiply the model’s outputted probabilities together for the actual outcomes.</a:t>
            </a:r>
          </a:p>
          <a:p>
            <a:pPr algn="just"/>
            <a:endParaRPr lang="en-US" sz="1800" b="0" i="0" dirty="0">
              <a:effectLst/>
              <a:latin typeface="+mn-lt"/>
            </a:endParaRPr>
          </a:p>
        </p:txBody>
      </p:sp>
      <p:pic>
        <p:nvPicPr>
          <p:cNvPr id="3" name="6 Imagen">
            <a:extLst>
              <a:ext uri="{FF2B5EF4-FFF2-40B4-BE49-F238E27FC236}">
                <a16:creationId xmlns:a16="http://schemas.microsoft.com/office/drawing/2014/main" id="{B2C93FBA-A7D6-4C9D-8629-12A2570C1F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E4A9C17-FBB0-4706-8F75-68B10C26763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FB4D6A5-F751-4674-871B-7789F7E251F1}"/>
              </a:ext>
            </a:extLst>
          </p:cNvPr>
          <p:cNvSpPr txBox="1"/>
          <p:nvPr/>
        </p:nvSpPr>
        <p:spPr>
          <a:xfrm>
            <a:off x="99062" y="116632"/>
            <a:ext cx="3794629" cy="523220"/>
          </a:xfrm>
          <a:prstGeom prst="rect">
            <a:avLst/>
          </a:prstGeom>
          <a:noFill/>
        </p:spPr>
        <p:txBody>
          <a:bodyPr wrap="none" rtlCol="0">
            <a:spAutoFit/>
          </a:bodyPr>
          <a:lstStyle/>
          <a:p>
            <a:r>
              <a:rPr lang="es-CO" sz="2800" b="1" dirty="0"/>
              <a:t>FUNCIÓN DE COSTO</a:t>
            </a:r>
          </a:p>
        </p:txBody>
      </p:sp>
    </p:spTree>
    <p:extLst>
      <p:ext uri="{BB962C8B-B14F-4D97-AF65-F5344CB8AC3E}">
        <p14:creationId xmlns:p14="http://schemas.microsoft.com/office/powerpoint/2010/main" val="2683261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0F79D-F4FF-428D-92EA-9BAE5C57BB4E}"/>
              </a:ext>
            </a:extLst>
          </p:cNvPr>
          <p:cNvSpPr/>
          <p:nvPr/>
        </p:nvSpPr>
        <p:spPr>
          <a:xfrm>
            <a:off x="252859" y="1167805"/>
            <a:ext cx="8727367" cy="1754326"/>
          </a:xfrm>
          <a:prstGeom prst="rect">
            <a:avLst/>
          </a:prstGeom>
        </p:spPr>
        <p:txBody>
          <a:bodyPr wrap="square">
            <a:spAutoFit/>
          </a:bodyPr>
          <a:lstStyle/>
          <a:p>
            <a:r>
              <a:rPr lang="en-US" sz="1800" dirty="0">
                <a:latin typeface="+mn-lt"/>
              </a:rPr>
              <a:t>Gradually, with the help of some optimization function, loss function learns to reduce the error in prediction. </a:t>
            </a:r>
            <a:r>
              <a:rPr lang="en-US" sz="1800" dirty="0">
                <a:solidFill>
                  <a:srgbClr val="222222"/>
                </a:solidFill>
                <a:latin typeface="arial" panose="020B0604020202020204" pitchFamily="34" charset="0"/>
              </a:rPr>
              <a:t>An </a:t>
            </a:r>
            <a:r>
              <a:rPr lang="en-US" sz="1800" b="1" dirty="0">
                <a:solidFill>
                  <a:srgbClr val="222222"/>
                </a:solidFill>
                <a:latin typeface="arial" panose="020B0604020202020204" pitchFamily="34" charset="0"/>
              </a:rPr>
              <a:t>optimization algorithm</a:t>
            </a:r>
            <a:r>
              <a:rPr lang="en-US" sz="1800" dirty="0">
                <a:solidFill>
                  <a:srgbClr val="222222"/>
                </a:solidFill>
                <a:latin typeface="arial" panose="020B0604020202020204" pitchFamily="34" charset="0"/>
              </a:rPr>
              <a:t> is a procedure which is executed iteratively by comparing various solutions until an optimum or a satisfactory solution is found. ... These </a:t>
            </a:r>
            <a:r>
              <a:rPr lang="en-US" sz="1800" b="1" dirty="0">
                <a:solidFill>
                  <a:srgbClr val="222222"/>
                </a:solidFill>
                <a:latin typeface="arial" panose="020B0604020202020204" pitchFamily="34" charset="0"/>
              </a:rPr>
              <a:t>algorithms</a:t>
            </a:r>
            <a:r>
              <a:rPr lang="en-US" sz="1800" dirty="0">
                <a:solidFill>
                  <a:srgbClr val="222222"/>
                </a:solidFill>
                <a:latin typeface="arial" panose="020B0604020202020204" pitchFamily="34" charset="0"/>
              </a:rPr>
              <a:t> minimize or maximize a Loss function E(x) </a:t>
            </a:r>
            <a:r>
              <a:rPr lang="en-US" sz="1800" b="1" dirty="0">
                <a:solidFill>
                  <a:srgbClr val="222222"/>
                </a:solidFill>
                <a:latin typeface="arial" panose="020B0604020202020204" pitchFamily="34" charset="0"/>
              </a:rPr>
              <a:t>using</a:t>
            </a:r>
            <a:r>
              <a:rPr lang="en-US" sz="1800" dirty="0">
                <a:solidFill>
                  <a:srgbClr val="222222"/>
                </a:solidFill>
                <a:latin typeface="arial" panose="020B0604020202020204" pitchFamily="34" charset="0"/>
              </a:rPr>
              <a:t> its Gradient values with respect to the parameters.</a:t>
            </a:r>
            <a:endParaRPr lang="en-US" sz="1800" dirty="0"/>
          </a:p>
          <a:p>
            <a:endParaRPr lang="en-US" sz="1800" dirty="0">
              <a:latin typeface="+mn-lt"/>
            </a:endParaRPr>
          </a:p>
        </p:txBody>
      </p:sp>
      <p:pic>
        <p:nvPicPr>
          <p:cNvPr id="3" name="Picture 2">
            <a:extLst>
              <a:ext uri="{FF2B5EF4-FFF2-40B4-BE49-F238E27FC236}">
                <a16:creationId xmlns:a16="http://schemas.microsoft.com/office/drawing/2014/main" id="{3F3859C1-D69C-4F9A-9FB2-3148F367292B}"/>
              </a:ext>
            </a:extLst>
          </p:cNvPr>
          <p:cNvPicPr>
            <a:picLocks noChangeAspect="1"/>
          </p:cNvPicPr>
          <p:nvPr/>
        </p:nvPicPr>
        <p:blipFill>
          <a:blip r:embed="rId2"/>
          <a:stretch>
            <a:fillRect/>
          </a:stretch>
        </p:blipFill>
        <p:spPr>
          <a:xfrm>
            <a:off x="30708" y="3246295"/>
            <a:ext cx="9144000" cy="2556338"/>
          </a:xfrm>
          <a:prstGeom prst="rect">
            <a:avLst/>
          </a:prstGeom>
        </p:spPr>
      </p:pic>
      <p:pic>
        <p:nvPicPr>
          <p:cNvPr id="4" name="6 Imagen">
            <a:extLst>
              <a:ext uri="{FF2B5EF4-FFF2-40B4-BE49-F238E27FC236}">
                <a16:creationId xmlns:a16="http://schemas.microsoft.com/office/drawing/2014/main" id="{4EB01D8E-6EA3-428E-927E-74801CF043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63834971-64EF-4070-8028-490BDC64B76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5732435B-6003-4289-91BB-176528083EB8}"/>
              </a:ext>
            </a:extLst>
          </p:cNvPr>
          <p:cNvSpPr txBox="1"/>
          <p:nvPr/>
        </p:nvSpPr>
        <p:spPr>
          <a:xfrm>
            <a:off x="30708" y="83865"/>
            <a:ext cx="5131533" cy="523220"/>
          </a:xfrm>
          <a:prstGeom prst="rect">
            <a:avLst/>
          </a:prstGeom>
          <a:noFill/>
        </p:spPr>
        <p:txBody>
          <a:bodyPr wrap="none" rtlCol="0">
            <a:spAutoFit/>
          </a:bodyPr>
          <a:lstStyle/>
          <a:p>
            <a:r>
              <a:rPr lang="es-CO" sz="2800" b="1" dirty="0"/>
              <a:t>FUNCIÓN DE OPTIMIZACIÓN</a:t>
            </a:r>
          </a:p>
        </p:txBody>
      </p:sp>
    </p:spTree>
    <p:extLst>
      <p:ext uri="{BB962C8B-B14F-4D97-AF65-F5344CB8AC3E}">
        <p14:creationId xmlns:p14="http://schemas.microsoft.com/office/powerpoint/2010/main" val="892420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8408801B-AC45-4886-9C36-EE35A4D39FC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id="{0D4A9BD6-9883-4811-A4BA-A73F4BD05DE6}"/>
              </a:ext>
            </a:extLst>
          </p:cNvPr>
          <p:cNvSpPr txBox="1"/>
          <p:nvPr/>
        </p:nvSpPr>
        <p:spPr>
          <a:xfrm>
            <a:off x="101643" y="0"/>
            <a:ext cx="828678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PENALIZED LINEAR REGRESSION</a:t>
            </a:r>
            <a:endParaRPr lang="es-CO" sz="2800" b="1" i="1" dirty="0">
              <a:solidFill>
                <a:schemeClr val="dk1"/>
              </a:solidFill>
              <a:latin typeface="Calibri"/>
              <a:ea typeface="Calibri"/>
              <a:cs typeface="Calibri"/>
              <a:sym typeface="Calibri"/>
            </a:endParaRPr>
          </a:p>
        </p:txBody>
      </p:sp>
      <p:pic>
        <p:nvPicPr>
          <p:cNvPr id="4" name="Shape 102">
            <a:extLst>
              <a:ext uri="{FF2B5EF4-FFF2-40B4-BE49-F238E27FC236}">
                <a16:creationId xmlns:a16="http://schemas.microsoft.com/office/drawing/2014/main" id="{276F1669-436B-40B8-86B1-8321D85ED90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pic>
        <p:nvPicPr>
          <p:cNvPr id="5" name="Picture 1">
            <a:extLst>
              <a:ext uri="{FF2B5EF4-FFF2-40B4-BE49-F238E27FC236}">
                <a16:creationId xmlns:a16="http://schemas.microsoft.com/office/drawing/2014/main" id="{8ED97A4F-D15D-41BA-BFBC-E7F930C2FE8C}"/>
              </a:ext>
            </a:extLst>
          </p:cNvPr>
          <p:cNvPicPr>
            <a:picLocks noChangeAspect="1"/>
          </p:cNvPicPr>
          <p:nvPr/>
        </p:nvPicPr>
        <p:blipFill rotWithShape="1">
          <a:blip r:embed="rId3"/>
          <a:srcRect l="17849" t="36258" b="40383"/>
          <a:stretch/>
        </p:blipFill>
        <p:spPr>
          <a:xfrm>
            <a:off x="466358" y="883714"/>
            <a:ext cx="7511915" cy="1083077"/>
          </a:xfrm>
          <a:prstGeom prst="rect">
            <a:avLst/>
          </a:prstGeom>
        </p:spPr>
      </p:pic>
      <p:sp>
        <p:nvSpPr>
          <p:cNvPr id="6" name="Rectángulo 5">
            <a:extLst>
              <a:ext uri="{FF2B5EF4-FFF2-40B4-BE49-F238E27FC236}">
                <a16:creationId xmlns:a16="http://schemas.microsoft.com/office/drawing/2014/main" id="{B6709989-AACD-4273-A22E-4BDE5B08C08A}"/>
              </a:ext>
            </a:extLst>
          </p:cNvPr>
          <p:cNvSpPr/>
          <p:nvPr/>
        </p:nvSpPr>
        <p:spPr>
          <a:xfrm>
            <a:off x="256958" y="5265241"/>
            <a:ext cx="8630084" cy="1169551"/>
          </a:xfrm>
          <a:prstGeom prst="rect">
            <a:avLst/>
          </a:prstGeom>
        </p:spPr>
        <p:txBody>
          <a:bodyPr wrap="square">
            <a:spAutoFit/>
          </a:bodyPr>
          <a:lstStyle/>
          <a:p>
            <a:pPr algn="just"/>
            <a:r>
              <a:rPr lang="en-US" dirty="0">
                <a:latin typeface="medium-content-serif-font"/>
              </a:rPr>
              <a:t>Regularization essentially reduces the complexity in the model either by getting rid of the complex features or reducing their importance. Mathematically, the term complexity refers to features represented by higher degree polynomials in the Regression equation. </a:t>
            </a:r>
            <a:r>
              <a:rPr lang="en-US" dirty="0"/>
              <a:t>Reducing the importance of higher degree polynomials results in making the relationship curve between a feature and the predicted variable smoother thereby increasing generalization. This is depicted in below diagram.</a:t>
            </a:r>
            <a:endParaRPr lang="es-CO" dirty="0"/>
          </a:p>
        </p:txBody>
      </p:sp>
      <p:pic>
        <p:nvPicPr>
          <p:cNvPr id="7" name="Picture 4" descr="https://miro.medium.com/max/1527/1*hAGhQehrqAmT1pvz3q4t8Q.png">
            <a:extLst>
              <a:ext uri="{FF2B5EF4-FFF2-40B4-BE49-F238E27FC236}">
                <a16:creationId xmlns:a16="http://schemas.microsoft.com/office/drawing/2014/main" id="{FF040485-2637-4841-94BA-FBF366F74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0582"/>
          <a:stretch/>
        </p:blipFill>
        <p:spPr bwMode="auto">
          <a:xfrm>
            <a:off x="1320022" y="2605848"/>
            <a:ext cx="6658251" cy="1043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miro.medium.com/max/1558/1*P5Lq5mAi4WAch7oIeiS3WA.png">
            <a:extLst>
              <a:ext uri="{FF2B5EF4-FFF2-40B4-BE49-F238E27FC236}">
                <a16:creationId xmlns:a16="http://schemas.microsoft.com/office/drawing/2014/main" id="{E0850EAF-890D-451C-8A05-ED825A9FFB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2633"/>
          <a:stretch/>
        </p:blipFill>
        <p:spPr bwMode="auto">
          <a:xfrm>
            <a:off x="1625844" y="4062446"/>
            <a:ext cx="5724867" cy="84540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6DC0DE7-E194-40B1-98D0-0CFD819A37BE}"/>
              </a:ext>
            </a:extLst>
          </p:cNvPr>
          <p:cNvSpPr txBox="1"/>
          <p:nvPr/>
        </p:nvSpPr>
        <p:spPr>
          <a:xfrm>
            <a:off x="834501" y="3799835"/>
            <a:ext cx="1029449" cy="307777"/>
          </a:xfrm>
          <a:prstGeom prst="rect">
            <a:avLst/>
          </a:prstGeom>
          <a:noFill/>
        </p:spPr>
        <p:txBody>
          <a:bodyPr wrap="none" rtlCol="0">
            <a:spAutoFit/>
          </a:bodyPr>
          <a:lstStyle/>
          <a:p>
            <a:r>
              <a:rPr lang="es-CO" dirty="0"/>
              <a:t>Lasso (L1)</a:t>
            </a:r>
          </a:p>
        </p:txBody>
      </p:sp>
      <p:sp>
        <p:nvSpPr>
          <p:cNvPr id="10" name="CuadroTexto 9">
            <a:extLst>
              <a:ext uri="{FF2B5EF4-FFF2-40B4-BE49-F238E27FC236}">
                <a16:creationId xmlns:a16="http://schemas.microsoft.com/office/drawing/2014/main" id="{11A9C88A-485C-47ED-962D-07567FB85FEA}"/>
              </a:ext>
            </a:extLst>
          </p:cNvPr>
          <p:cNvSpPr txBox="1"/>
          <p:nvPr/>
        </p:nvSpPr>
        <p:spPr>
          <a:xfrm>
            <a:off x="834501" y="2166765"/>
            <a:ext cx="1019831" cy="307777"/>
          </a:xfrm>
          <a:prstGeom prst="rect">
            <a:avLst/>
          </a:prstGeom>
          <a:noFill/>
        </p:spPr>
        <p:txBody>
          <a:bodyPr wrap="none" rtlCol="0">
            <a:spAutoFit/>
          </a:bodyPr>
          <a:lstStyle/>
          <a:p>
            <a:r>
              <a:rPr lang="es-CO" dirty="0"/>
              <a:t>Ridge (L2)</a:t>
            </a:r>
          </a:p>
        </p:txBody>
      </p:sp>
    </p:spTree>
    <p:extLst>
      <p:ext uri="{BB962C8B-B14F-4D97-AF65-F5344CB8AC3E}">
        <p14:creationId xmlns:p14="http://schemas.microsoft.com/office/powerpoint/2010/main" val="978442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578/0*ZjDmrSoqz12kM6M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232911"/>
            <a:ext cx="5505450" cy="2543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198966" y="4316300"/>
            <a:ext cx="8746067" cy="1600438"/>
          </a:xfrm>
          <a:prstGeom prst="rect">
            <a:avLst/>
          </a:prstGeom>
        </p:spPr>
        <p:txBody>
          <a:bodyPr wrap="square">
            <a:spAutoFit/>
          </a:bodyPr>
          <a:lstStyle/>
          <a:p>
            <a:pPr algn="just"/>
            <a:r>
              <a:rPr lang="en-US" dirty="0">
                <a:latin typeface="medium-content-serif-font"/>
              </a:rPr>
              <a:t>As shown in the above graphs, Without Regularization, the model has tried to accommodate almost every data point in the training data. This means that the model is being too specific. It also implies that the model has a very low training error because almost all the points are falling on the curve line. However, if this model is tested on the test data, there is a possibility that many points will not fall on the curve because the model is not generic enough. Therefore, a small change in the input data (i.e. difference between train and test data) will impact performance of the model. Thus, the model has high variance and model will result in </a:t>
            </a:r>
            <a:r>
              <a:rPr lang="en-US" dirty="0" err="1">
                <a:latin typeface="medium-content-serif-font"/>
              </a:rPr>
              <a:t>overfitting</a:t>
            </a:r>
            <a:r>
              <a:rPr lang="en-US" dirty="0">
                <a:latin typeface="medium-content-serif-font"/>
              </a:rPr>
              <a:t> (low training error and high test error).</a:t>
            </a:r>
            <a:endParaRPr lang="es-CO" dirty="0"/>
          </a:p>
        </p:txBody>
      </p:sp>
      <p:pic>
        <p:nvPicPr>
          <p:cNvPr id="6" name="6 Imagen">
            <a:extLst>
              <a:ext uri="{FF2B5EF4-FFF2-40B4-BE49-F238E27FC236}">
                <a16:creationId xmlns:a16="http://schemas.microsoft.com/office/drawing/2014/main" id="{E8DB2689-1B2D-4099-B4F5-2113A0666B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42B88299-4748-4467-B027-C6E74FADCAF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912A8CCB-7F1F-4255-9DE6-3B436E3259A2}"/>
              </a:ext>
            </a:extLst>
          </p:cNvPr>
          <p:cNvSpPr txBox="1"/>
          <p:nvPr/>
        </p:nvSpPr>
        <p:spPr>
          <a:xfrm>
            <a:off x="99062" y="116632"/>
            <a:ext cx="3437159" cy="523220"/>
          </a:xfrm>
          <a:prstGeom prst="rect">
            <a:avLst/>
          </a:prstGeom>
          <a:noFill/>
        </p:spPr>
        <p:txBody>
          <a:bodyPr wrap="none" rtlCol="0">
            <a:spAutoFit/>
          </a:bodyPr>
          <a:lstStyle/>
          <a:p>
            <a:r>
              <a:rPr lang="es-CO" sz="2800" b="1" dirty="0"/>
              <a:t>REGULARIZACIÓN</a:t>
            </a:r>
          </a:p>
        </p:txBody>
      </p:sp>
    </p:spTree>
    <p:extLst>
      <p:ext uri="{BB962C8B-B14F-4D97-AF65-F5344CB8AC3E}">
        <p14:creationId xmlns:p14="http://schemas.microsoft.com/office/powerpoint/2010/main" val="137579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2732/1*iU1QCnSTKrDjIPjSAENLuQ.png">
            <a:extLst>
              <a:ext uri="{FF2B5EF4-FFF2-40B4-BE49-F238E27FC236}">
                <a16:creationId xmlns:a16="http://schemas.microsoft.com/office/drawing/2014/main" id="{5ABE8BF2-6A88-4129-B187-99F9D11F15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198"/>
          <a:stretch/>
        </p:blipFill>
        <p:spPr bwMode="auto">
          <a:xfrm>
            <a:off x="0" y="1649385"/>
            <a:ext cx="9144000" cy="4564696"/>
          </a:xfrm>
          <a:prstGeom prst="rect">
            <a:avLst/>
          </a:prstGeom>
          <a:noFill/>
          <a:extLst>
            <a:ext uri="{909E8E84-426E-40DD-AFC4-6F175D3DCCD1}">
              <a14:hiddenFill xmlns:a14="http://schemas.microsoft.com/office/drawing/2010/main">
                <a:solidFill>
                  <a:srgbClr val="FFFFFF"/>
                </a:solidFill>
              </a14:hiddenFill>
            </a:ext>
          </a:extLst>
        </p:spPr>
      </p:pic>
      <p:pic>
        <p:nvPicPr>
          <p:cNvPr id="6"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
        <p:nvSpPr>
          <p:cNvPr id="9" name="Rectángulo 8">
            <a:extLst>
              <a:ext uri="{FF2B5EF4-FFF2-40B4-BE49-F238E27FC236}">
                <a16:creationId xmlns:a16="http://schemas.microsoft.com/office/drawing/2014/main" id="{78D2A523-7C17-4662-99B1-646AAD6C2E34}"/>
              </a:ext>
            </a:extLst>
          </p:cNvPr>
          <p:cNvSpPr/>
          <p:nvPr/>
        </p:nvSpPr>
        <p:spPr>
          <a:xfrm>
            <a:off x="75061" y="818388"/>
            <a:ext cx="8952931" cy="830997"/>
          </a:xfrm>
          <a:prstGeom prst="rect">
            <a:avLst/>
          </a:prstGeom>
        </p:spPr>
        <p:txBody>
          <a:bodyPr wrap="square">
            <a:spAutoFit/>
          </a:bodyPr>
          <a:lstStyle/>
          <a:p>
            <a:pPr algn="just"/>
            <a:r>
              <a:rPr lang="en-US" sz="1600" dirty="0">
                <a:latin typeface="+mj-lt"/>
              </a:rPr>
              <a:t>It is an optimization algorithm to find the minimum of a function. We start with a random point on the function and move in the </a:t>
            </a:r>
            <a:r>
              <a:rPr lang="en-US" sz="1600" b="1" dirty="0">
                <a:latin typeface="+mj-lt"/>
              </a:rPr>
              <a:t>negative direction</a:t>
            </a:r>
            <a:r>
              <a:rPr lang="en-US" sz="1600" dirty="0">
                <a:latin typeface="+mj-lt"/>
              </a:rPr>
              <a:t> of the </a:t>
            </a:r>
            <a:r>
              <a:rPr lang="en-US" sz="1600" b="1" dirty="0">
                <a:latin typeface="+mj-lt"/>
              </a:rPr>
              <a:t>gradient of the function </a:t>
            </a:r>
            <a:r>
              <a:rPr lang="en-US" sz="1600" dirty="0">
                <a:latin typeface="+mj-lt"/>
              </a:rPr>
              <a:t>to reach the </a:t>
            </a:r>
            <a:r>
              <a:rPr lang="en-US" sz="1600" b="1" dirty="0">
                <a:latin typeface="+mj-lt"/>
              </a:rPr>
              <a:t>local/global minima</a:t>
            </a:r>
            <a:r>
              <a:rPr lang="en-US" sz="1600" dirty="0">
                <a:latin typeface="+mj-lt"/>
              </a:rPr>
              <a:t>.</a:t>
            </a:r>
          </a:p>
        </p:txBody>
      </p:sp>
    </p:spTree>
    <p:extLst>
      <p:ext uri="{BB962C8B-B14F-4D97-AF65-F5344CB8AC3E}">
        <p14:creationId xmlns:p14="http://schemas.microsoft.com/office/powerpoint/2010/main" val="967243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1126/1*dHZM32z8GtXl7iwhQivbuA.jpeg">
            <a:extLst>
              <a:ext uri="{FF2B5EF4-FFF2-40B4-BE49-F238E27FC236}">
                <a16:creationId xmlns:a16="http://schemas.microsoft.com/office/drawing/2014/main" id="{FCE909E8-B34D-4668-B54A-9CF3964AB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176" y="1514916"/>
            <a:ext cx="6991647" cy="3998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5E48009-080E-4202-AF6F-B862C46572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48E2794D-212C-422F-A76F-4A19AA92FF93}"/>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2A16DA6-269F-4C62-AB03-B5D60F30F18A}"/>
              </a:ext>
            </a:extLst>
          </p:cNvPr>
          <p:cNvSpPr txBox="1"/>
          <p:nvPr/>
        </p:nvSpPr>
        <p:spPr>
          <a:xfrm>
            <a:off x="99062" y="116632"/>
            <a:ext cx="6151043" cy="523220"/>
          </a:xfrm>
          <a:prstGeom prst="rect">
            <a:avLst/>
          </a:prstGeom>
          <a:noFill/>
        </p:spPr>
        <p:txBody>
          <a:bodyPr wrap="none" rtlCol="0">
            <a:spAutoFit/>
          </a:bodyPr>
          <a:lstStyle/>
          <a:p>
            <a:r>
              <a:rPr lang="es-CO" sz="2800" b="1" dirty="0"/>
              <a:t>GRADIENT DESCENT -- Problemas</a:t>
            </a:r>
          </a:p>
        </p:txBody>
      </p:sp>
      <p:sp>
        <p:nvSpPr>
          <p:cNvPr id="2" name="CuadroTexto 1"/>
          <p:cNvSpPr txBox="1"/>
          <p:nvPr/>
        </p:nvSpPr>
        <p:spPr>
          <a:xfrm>
            <a:off x="2583402" y="1083076"/>
            <a:ext cx="3068469" cy="307777"/>
          </a:xfrm>
          <a:prstGeom prst="rect">
            <a:avLst/>
          </a:prstGeom>
          <a:noFill/>
        </p:spPr>
        <p:txBody>
          <a:bodyPr wrap="none" rtlCol="0">
            <a:spAutoFit/>
          </a:bodyPr>
          <a:lstStyle/>
          <a:p>
            <a:r>
              <a:rPr lang="es-CO" i="1" dirty="0"/>
              <a:t>“ Houston, …</a:t>
            </a:r>
            <a:r>
              <a:rPr lang="es-CO" i="1" dirty="0" err="1"/>
              <a:t>we´ve</a:t>
            </a:r>
            <a:r>
              <a:rPr lang="es-CO" i="1" dirty="0"/>
              <a:t> </a:t>
            </a:r>
            <a:r>
              <a:rPr lang="es-CO" i="1" dirty="0" err="1"/>
              <a:t>had</a:t>
            </a:r>
            <a:r>
              <a:rPr lang="es-CO" i="1" dirty="0"/>
              <a:t> a problema”</a:t>
            </a:r>
          </a:p>
        </p:txBody>
      </p:sp>
    </p:spTree>
    <p:extLst>
      <p:ext uri="{BB962C8B-B14F-4D97-AF65-F5344CB8AC3E}">
        <p14:creationId xmlns:p14="http://schemas.microsoft.com/office/powerpoint/2010/main" val="2216794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0EC5CE-6D16-4C6A-BB55-94705891AF68}"/>
              </a:ext>
            </a:extLst>
          </p:cNvPr>
          <p:cNvSpPr/>
          <p:nvPr/>
        </p:nvSpPr>
        <p:spPr>
          <a:xfrm>
            <a:off x="347868" y="961650"/>
            <a:ext cx="8150087" cy="646331"/>
          </a:xfrm>
          <a:prstGeom prst="rect">
            <a:avLst/>
          </a:prstGeom>
        </p:spPr>
        <p:txBody>
          <a:bodyPr wrap="square">
            <a:spAutoFit/>
          </a:bodyPr>
          <a:lstStyle/>
          <a:p>
            <a:pPr algn="just"/>
            <a:r>
              <a:rPr lang="en-US" sz="1800" dirty="0"/>
              <a:t>The accuracy of </a:t>
            </a:r>
            <a:r>
              <a:rPr lang="es-CO" sz="1800" dirty="0"/>
              <a:t>Ŷ</a:t>
            </a:r>
            <a:r>
              <a:rPr lang="en-US" sz="1800" dirty="0"/>
              <a:t> as a prediction for Y depends on two quantities, which we will call the reducible error and the irreducible error. </a:t>
            </a:r>
          </a:p>
        </p:txBody>
      </p:sp>
      <p:pic>
        <p:nvPicPr>
          <p:cNvPr id="5" name="Picture 4">
            <a:extLst>
              <a:ext uri="{FF2B5EF4-FFF2-40B4-BE49-F238E27FC236}">
                <a16:creationId xmlns:a16="http://schemas.microsoft.com/office/drawing/2014/main" id="{6E866DA1-DA48-4ACA-B0BE-B84CC0F20A73}"/>
              </a:ext>
            </a:extLst>
          </p:cNvPr>
          <p:cNvPicPr>
            <a:picLocks noChangeAspect="1"/>
          </p:cNvPicPr>
          <p:nvPr/>
        </p:nvPicPr>
        <p:blipFill>
          <a:blip r:embed="rId2"/>
          <a:stretch>
            <a:fillRect/>
          </a:stretch>
        </p:blipFill>
        <p:spPr>
          <a:xfrm>
            <a:off x="1172816" y="1607981"/>
            <a:ext cx="6109254" cy="1507552"/>
          </a:xfrm>
          <a:prstGeom prst="rect">
            <a:avLst/>
          </a:prstGeom>
        </p:spPr>
      </p:pic>
      <p:sp>
        <p:nvSpPr>
          <p:cNvPr id="6" name="Rectangle 5">
            <a:extLst>
              <a:ext uri="{FF2B5EF4-FFF2-40B4-BE49-F238E27FC236}">
                <a16:creationId xmlns:a16="http://schemas.microsoft.com/office/drawing/2014/main" id="{35944E79-44C3-4E96-913D-E95177A0ABAB}"/>
              </a:ext>
            </a:extLst>
          </p:cNvPr>
          <p:cNvSpPr/>
          <p:nvPr/>
        </p:nvSpPr>
        <p:spPr>
          <a:xfrm>
            <a:off x="347868" y="3319024"/>
            <a:ext cx="8362123" cy="2862322"/>
          </a:xfrm>
          <a:prstGeom prst="rect">
            <a:avLst/>
          </a:prstGeom>
        </p:spPr>
        <p:txBody>
          <a:bodyPr wrap="square">
            <a:spAutoFit/>
          </a:bodyPr>
          <a:lstStyle/>
          <a:p>
            <a:pPr algn="just"/>
            <a:r>
              <a:rPr lang="en-US" sz="1800" b="1" dirty="0"/>
              <a:t>Reducible error. </a:t>
            </a:r>
            <a:r>
              <a:rPr lang="en-US" sz="1800" dirty="0"/>
              <a:t>ḟ will not be a perfect estimate for f real, and this inaccuracy will introduce some error. This error is reducible because we can potentially improve the accuracy of ḟ by using the most appropriate statistical learning technique to estimate f. </a:t>
            </a:r>
          </a:p>
          <a:p>
            <a:pPr algn="just"/>
            <a:endParaRPr lang="en-US" sz="1800" dirty="0"/>
          </a:p>
          <a:p>
            <a:pPr algn="just"/>
            <a:r>
              <a:rPr lang="en-US" sz="1800" b="1" dirty="0"/>
              <a:t>Irreducible error. </a:t>
            </a:r>
            <a:r>
              <a:rPr lang="en-US" sz="1800" dirty="0"/>
              <a:t>Our prediction would still have some error in it. This is because </a:t>
            </a:r>
            <a:r>
              <a:rPr lang="es-CO" sz="1800" dirty="0"/>
              <a:t>Ŷ</a:t>
            </a:r>
            <a:r>
              <a:rPr lang="en-US" sz="1800" dirty="0"/>
              <a:t> is also a function of X, which, by definition, cannot be predicted using X. The quantity  may contain unmeasured variables that are useful in predicting Y : since we don’t measure them, ḟ cannot use them for its prediction. The quantity  may also contain unmeasurable variation. </a:t>
            </a:r>
          </a:p>
        </p:txBody>
      </p:sp>
      <p:cxnSp>
        <p:nvCxnSpPr>
          <p:cNvPr id="8" name="Shape 101">
            <a:extLst>
              <a:ext uri="{FF2B5EF4-FFF2-40B4-BE49-F238E27FC236}">
                <a16:creationId xmlns:a16="http://schemas.microsoft.com/office/drawing/2014/main" id="{E9FCFCB8-4D66-4CF5-AD49-09DCEEA37658}"/>
              </a:ext>
            </a:extLst>
          </p:cNvPr>
          <p:cNvCxnSpPr/>
          <p:nvPr/>
        </p:nvCxnSpPr>
        <p:spPr>
          <a:xfrm>
            <a:off x="0" y="611931"/>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9" name="CuadroTexto 7">
            <a:extLst>
              <a:ext uri="{FF2B5EF4-FFF2-40B4-BE49-F238E27FC236}">
                <a16:creationId xmlns:a16="http://schemas.microsoft.com/office/drawing/2014/main" id="{73EB84E0-0D8D-4AFF-9F6F-E831541AAF20}"/>
              </a:ext>
            </a:extLst>
          </p:cNvPr>
          <p:cNvSpPr txBox="1"/>
          <p:nvPr/>
        </p:nvSpPr>
        <p:spPr>
          <a:xfrm>
            <a:off x="99062" y="116632"/>
            <a:ext cx="1203856" cy="523220"/>
          </a:xfrm>
          <a:prstGeom prst="rect">
            <a:avLst/>
          </a:prstGeom>
          <a:noFill/>
        </p:spPr>
        <p:txBody>
          <a:bodyPr wrap="none" rtlCol="0">
            <a:spAutoFit/>
          </a:bodyPr>
          <a:lstStyle/>
          <a:p>
            <a:r>
              <a:rPr lang="es-CO" sz="2800" b="1" dirty="0"/>
              <a:t>ERROR</a:t>
            </a:r>
          </a:p>
        </p:txBody>
      </p:sp>
      <p:pic>
        <p:nvPicPr>
          <p:cNvPr id="7"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765014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47EE33-A56C-463D-A1C1-3DAD87409F7A}"/>
              </a:ext>
            </a:extLst>
          </p:cNvPr>
          <p:cNvSpPr/>
          <p:nvPr/>
        </p:nvSpPr>
        <p:spPr>
          <a:xfrm>
            <a:off x="30708" y="745541"/>
            <a:ext cx="8771934" cy="6186309"/>
          </a:xfrm>
          <a:prstGeom prst="rect">
            <a:avLst/>
          </a:prstGeom>
        </p:spPr>
        <p:txBody>
          <a:bodyPr wrap="square">
            <a:spAutoFit/>
          </a:bodyPr>
          <a:lstStyle/>
          <a:p>
            <a:pPr algn="just"/>
            <a:r>
              <a:rPr lang="en-US" sz="1800" dirty="0">
                <a:latin typeface="+mj-lt"/>
              </a:rPr>
              <a:t>The function is f(β0,β1) = z. To begin gradient descent, you make some guess of the parameters β0 and β1 that minimize the function.</a:t>
            </a:r>
          </a:p>
          <a:p>
            <a:pPr algn="just"/>
            <a:endParaRPr lang="en-US" sz="1800" dirty="0">
              <a:latin typeface="+mj-lt"/>
            </a:endParaRPr>
          </a:p>
          <a:p>
            <a:pPr algn="just"/>
            <a:r>
              <a:rPr lang="en-US" sz="1800" dirty="0">
                <a:latin typeface="+mj-lt"/>
              </a:rPr>
              <a:t>Next, you find the </a:t>
            </a:r>
            <a:r>
              <a:rPr lang="en-US" sz="1800" dirty="0">
                <a:latin typeface="+mj-lt"/>
                <a:hlinkClick r:id="rId2"/>
              </a:rPr>
              <a:t>partial derivatives</a:t>
            </a:r>
            <a:r>
              <a:rPr lang="en-US" sz="1800" b="1" dirty="0">
                <a:latin typeface="+mj-lt"/>
              </a:rPr>
              <a:t> </a:t>
            </a:r>
            <a:r>
              <a:rPr lang="en-US" sz="1800" dirty="0">
                <a:latin typeface="+mj-lt"/>
              </a:rPr>
              <a:t>of the loss function with respect to each beta parameter: [</a:t>
            </a:r>
            <a:r>
              <a:rPr lang="en-US" sz="1800" i="1" dirty="0" err="1">
                <a:latin typeface="+mj-lt"/>
              </a:rPr>
              <a:t>dz</a:t>
            </a:r>
            <a:r>
              <a:rPr lang="en-US" sz="1800" i="1" dirty="0">
                <a:latin typeface="+mj-lt"/>
              </a:rPr>
              <a:t>/dβ0, </a:t>
            </a:r>
            <a:r>
              <a:rPr lang="en-US" sz="1800" i="1" dirty="0" err="1">
                <a:latin typeface="+mj-lt"/>
              </a:rPr>
              <a:t>dz</a:t>
            </a:r>
            <a:r>
              <a:rPr lang="en-US" sz="1800" i="1" dirty="0">
                <a:latin typeface="+mj-lt"/>
              </a:rPr>
              <a:t>/dβ1</a:t>
            </a:r>
            <a:r>
              <a:rPr lang="en-US" sz="1800" dirty="0">
                <a:latin typeface="+mj-lt"/>
              </a:rPr>
              <a:t>]. A </a:t>
            </a:r>
            <a:r>
              <a:rPr lang="en-US" sz="1800" b="1" dirty="0">
                <a:latin typeface="+mj-lt"/>
              </a:rPr>
              <a:t>partial derivative</a:t>
            </a:r>
            <a:r>
              <a:rPr lang="en-US" sz="1800" dirty="0">
                <a:latin typeface="+mj-lt"/>
              </a:rPr>
              <a:t> indicates how much total loss is increased or decreased if you increase</a:t>
            </a:r>
            <a:r>
              <a:rPr lang="en-US" sz="1800" i="1" dirty="0">
                <a:latin typeface="+mj-lt"/>
              </a:rPr>
              <a:t> β0</a:t>
            </a:r>
            <a:r>
              <a:rPr lang="en-US" sz="1800" dirty="0">
                <a:latin typeface="+mj-lt"/>
              </a:rPr>
              <a:t> or </a:t>
            </a:r>
            <a:r>
              <a:rPr lang="en-US" sz="1800" i="1" dirty="0">
                <a:latin typeface="+mj-lt"/>
              </a:rPr>
              <a:t>β1 </a:t>
            </a:r>
            <a:r>
              <a:rPr lang="en-US" sz="1800" dirty="0">
                <a:latin typeface="+mj-lt"/>
              </a:rPr>
              <a:t>by a very small amount.</a:t>
            </a:r>
          </a:p>
          <a:p>
            <a:pPr algn="just"/>
            <a:endParaRPr lang="en-US" sz="1800" dirty="0">
              <a:latin typeface="+mj-lt"/>
            </a:endParaRPr>
          </a:p>
          <a:p>
            <a:pPr algn="just"/>
            <a:r>
              <a:rPr lang="en-US" sz="1800" dirty="0">
                <a:latin typeface="+mj-lt"/>
              </a:rPr>
              <a:t>Put another way, how much would increasing your estimate of annual income assuming zero higher education (</a:t>
            </a:r>
            <a:r>
              <a:rPr lang="en-US" sz="1800" i="1" dirty="0">
                <a:latin typeface="+mj-lt"/>
              </a:rPr>
              <a:t>β0</a:t>
            </a:r>
            <a:r>
              <a:rPr lang="en-US" sz="1800" dirty="0">
                <a:latin typeface="+mj-lt"/>
              </a:rPr>
              <a:t>) increase the loss (i.e. inaccuracy) of your model? You want to go in the </a:t>
            </a:r>
            <a:r>
              <a:rPr lang="en-US" sz="1800" i="1" dirty="0">
                <a:latin typeface="+mj-lt"/>
              </a:rPr>
              <a:t>opposite</a:t>
            </a:r>
            <a:r>
              <a:rPr lang="en-US" sz="1800" dirty="0">
                <a:latin typeface="+mj-lt"/>
              </a:rPr>
              <a:t> direction so that you end up walking </a:t>
            </a:r>
            <a:r>
              <a:rPr lang="en-US" sz="1800" i="1" dirty="0">
                <a:latin typeface="+mj-lt"/>
              </a:rPr>
              <a:t>downhill</a:t>
            </a:r>
            <a:r>
              <a:rPr lang="en-US" sz="1800" dirty="0">
                <a:latin typeface="+mj-lt"/>
              </a:rPr>
              <a:t> and minimizing loss.</a:t>
            </a:r>
          </a:p>
          <a:p>
            <a:pPr algn="just"/>
            <a:endParaRPr lang="en-US" sz="1800" dirty="0">
              <a:latin typeface="+mj-lt"/>
            </a:endParaRPr>
          </a:p>
          <a:p>
            <a:pPr algn="just"/>
            <a:r>
              <a:rPr lang="en-US" sz="1800" dirty="0">
                <a:latin typeface="+mj-lt"/>
              </a:rPr>
              <a:t>Similarly, if you increase your estimate of how much each incremental year of education affects income (</a:t>
            </a:r>
            <a:r>
              <a:rPr lang="en-US" sz="1800" i="1" dirty="0">
                <a:latin typeface="+mj-lt"/>
              </a:rPr>
              <a:t>β</a:t>
            </a:r>
            <a:r>
              <a:rPr lang="en-US" sz="1800" dirty="0">
                <a:latin typeface="+mj-lt"/>
              </a:rPr>
              <a:t>1), how much does this increase loss (</a:t>
            </a:r>
            <a:r>
              <a:rPr lang="en-US" sz="1800" i="1" dirty="0">
                <a:latin typeface="+mj-lt"/>
              </a:rPr>
              <a:t>z</a:t>
            </a:r>
            <a:r>
              <a:rPr lang="en-US" sz="1800" dirty="0">
                <a:latin typeface="+mj-lt"/>
              </a:rPr>
              <a:t>)? If the partial derivative </a:t>
            </a:r>
            <a:r>
              <a:rPr lang="en-US" sz="1800" i="1" dirty="0" err="1">
                <a:latin typeface="+mj-lt"/>
              </a:rPr>
              <a:t>dz</a:t>
            </a:r>
            <a:r>
              <a:rPr lang="en-US" sz="1800" i="1" dirty="0">
                <a:latin typeface="+mj-lt"/>
              </a:rPr>
              <a:t>/β1 </a:t>
            </a:r>
            <a:r>
              <a:rPr lang="en-US" sz="1800" dirty="0">
                <a:latin typeface="+mj-lt"/>
              </a:rPr>
              <a:t>is a </a:t>
            </a:r>
            <a:r>
              <a:rPr lang="en-US" sz="1800" i="1" dirty="0">
                <a:latin typeface="+mj-lt"/>
              </a:rPr>
              <a:t>negative</a:t>
            </a:r>
            <a:r>
              <a:rPr lang="en-US" sz="1800" dirty="0">
                <a:latin typeface="+mj-lt"/>
              </a:rPr>
              <a:t> number, then </a:t>
            </a:r>
            <a:r>
              <a:rPr lang="en-US" sz="1800" i="1" dirty="0">
                <a:latin typeface="+mj-lt"/>
              </a:rPr>
              <a:t>increasing</a:t>
            </a:r>
            <a:r>
              <a:rPr lang="en-US" sz="1800" dirty="0">
                <a:latin typeface="+mj-lt"/>
              </a:rPr>
              <a:t> </a:t>
            </a:r>
            <a:r>
              <a:rPr lang="en-US" sz="1800" i="1" dirty="0">
                <a:latin typeface="+mj-lt"/>
              </a:rPr>
              <a:t>β1 </a:t>
            </a:r>
            <a:r>
              <a:rPr lang="en-US" sz="1800" dirty="0">
                <a:latin typeface="+mj-lt"/>
              </a:rPr>
              <a:t>is good because it will reduce total loss. If it’s a </a:t>
            </a:r>
            <a:r>
              <a:rPr lang="en-US" sz="1800" i="1" dirty="0">
                <a:latin typeface="+mj-lt"/>
              </a:rPr>
              <a:t>positive</a:t>
            </a:r>
            <a:r>
              <a:rPr lang="en-US" sz="1800" dirty="0">
                <a:latin typeface="+mj-lt"/>
              </a:rPr>
              <a:t> number, you want to </a:t>
            </a:r>
            <a:r>
              <a:rPr lang="en-US" sz="1800" i="1" dirty="0">
                <a:latin typeface="+mj-lt"/>
              </a:rPr>
              <a:t>decrease</a:t>
            </a:r>
            <a:r>
              <a:rPr lang="en-US" sz="1800" dirty="0">
                <a:latin typeface="+mj-lt"/>
              </a:rPr>
              <a:t> </a:t>
            </a:r>
            <a:r>
              <a:rPr lang="en-US" sz="1800" i="1" dirty="0">
                <a:latin typeface="+mj-lt"/>
              </a:rPr>
              <a:t>β1</a:t>
            </a:r>
            <a:r>
              <a:rPr lang="en-US" sz="1800" dirty="0">
                <a:latin typeface="+mj-lt"/>
              </a:rPr>
              <a:t>. If it’s zero, don’t change </a:t>
            </a:r>
            <a:r>
              <a:rPr lang="en-US" sz="1800" i="1" dirty="0">
                <a:latin typeface="+mj-lt"/>
              </a:rPr>
              <a:t>β1 because it means you’ve reached an optimum</a:t>
            </a:r>
            <a:r>
              <a:rPr lang="en-US" sz="1800" dirty="0">
                <a:latin typeface="+mj-lt"/>
              </a:rPr>
              <a:t>.</a:t>
            </a:r>
          </a:p>
          <a:p>
            <a:pPr algn="just"/>
            <a:endParaRPr lang="en-US" sz="1800" dirty="0">
              <a:latin typeface="+mj-lt"/>
            </a:endParaRPr>
          </a:p>
          <a:p>
            <a:pPr algn="just"/>
            <a:r>
              <a:rPr lang="en-US" sz="1800" dirty="0">
                <a:latin typeface="+mj-lt"/>
              </a:rPr>
              <a:t>Keep doing that until you reach the bottom, i.e. the algorithm </a:t>
            </a:r>
            <a:r>
              <a:rPr lang="en-US" sz="1800" b="1" dirty="0">
                <a:latin typeface="+mj-lt"/>
              </a:rPr>
              <a:t>converged </a:t>
            </a:r>
            <a:r>
              <a:rPr lang="en-US" sz="1800" dirty="0">
                <a:latin typeface="+mj-lt"/>
              </a:rPr>
              <a:t>and loss has been minimized. There are lots of tricks and exceptional cases beyond the scope of this series, but generally, this is how you find the optimal </a:t>
            </a:r>
            <a:r>
              <a:rPr lang="en-US" sz="1800" b="1" dirty="0">
                <a:latin typeface="+mj-lt"/>
              </a:rPr>
              <a:t>parameters </a:t>
            </a:r>
            <a:r>
              <a:rPr lang="en-US" sz="1800" dirty="0">
                <a:latin typeface="+mj-lt"/>
              </a:rPr>
              <a:t>for your </a:t>
            </a:r>
            <a:r>
              <a:rPr lang="en-US" sz="1800" b="1" dirty="0">
                <a:latin typeface="+mj-lt"/>
              </a:rPr>
              <a:t>parametric</a:t>
            </a:r>
            <a:r>
              <a:rPr lang="en-US" sz="1800" dirty="0">
                <a:latin typeface="+mj-lt"/>
              </a:rPr>
              <a:t> model.</a:t>
            </a:r>
            <a:endParaRPr lang="en-US" sz="1800" b="0" i="0" dirty="0">
              <a:effectLst/>
              <a:latin typeface="+mj-lt"/>
            </a:endParaRPr>
          </a:p>
        </p:txBody>
      </p:sp>
      <p:pic>
        <p:nvPicPr>
          <p:cNvPr id="3" name="6 Imagen">
            <a:extLst>
              <a:ext uri="{FF2B5EF4-FFF2-40B4-BE49-F238E27FC236}">
                <a16:creationId xmlns:a16="http://schemas.microsoft.com/office/drawing/2014/main" id="{33C222F3-2AB4-4524-A569-AA0A0A2B82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13A27471-C959-464F-992F-01AD9FC3D93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6EAFEB91-03C4-4AD1-B765-9C1017BBBA51}"/>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3122239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126/1*FlsTFZGxIaiXNG-Qha2Wjg.jpeg">
            <a:extLst>
              <a:ext uri="{FF2B5EF4-FFF2-40B4-BE49-F238E27FC236}">
                <a16:creationId xmlns:a16="http://schemas.microsoft.com/office/drawing/2014/main" id="{B0E3788D-6296-4458-A31E-45F8782C1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03" y="3254082"/>
            <a:ext cx="4021931"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iro.medium.com/max/1126/1*YV4nSbckxogNfWVO7p1KMQ.jpeg">
            <a:extLst>
              <a:ext uri="{FF2B5EF4-FFF2-40B4-BE49-F238E27FC236}">
                <a16:creationId xmlns:a16="http://schemas.microsoft.com/office/drawing/2014/main" id="{921A15E2-3384-4F8D-A7DC-4CA06FFBE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46" y="3254082"/>
            <a:ext cx="4021931" cy="216455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102549A7-3F3A-4B1B-A222-12B1CB6637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12580F51-32AD-4063-BA00-838E86591104}"/>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F44FB735-0372-4D13-A068-A43CF0828B7E}"/>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
        <p:nvSpPr>
          <p:cNvPr id="7" name="Rectangle 1">
            <a:extLst>
              <a:ext uri="{FF2B5EF4-FFF2-40B4-BE49-F238E27FC236}">
                <a16:creationId xmlns:a16="http://schemas.microsoft.com/office/drawing/2014/main" id="{AD63C42B-B589-4A06-88E5-298CE80413E5}"/>
              </a:ext>
            </a:extLst>
          </p:cNvPr>
          <p:cNvSpPr/>
          <p:nvPr/>
        </p:nvSpPr>
        <p:spPr>
          <a:xfrm>
            <a:off x="217503" y="976750"/>
            <a:ext cx="8740066" cy="738664"/>
          </a:xfrm>
          <a:prstGeom prst="rect">
            <a:avLst/>
          </a:prstGeom>
        </p:spPr>
        <p:txBody>
          <a:bodyPr wrap="square">
            <a:spAutoFit/>
          </a:bodyPr>
          <a:lstStyle/>
          <a:p>
            <a:r>
              <a:rPr lang="en-US" dirty="0">
                <a:latin typeface="medium-content-serif-font"/>
              </a:rPr>
              <a:t>Looking for a perfect </a:t>
            </a:r>
            <a:r>
              <a:rPr lang="en-US" b="1" i="1" dirty="0">
                <a:latin typeface="medium-content-serif-font"/>
              </a:rPr>
              <a:t>learning rate</a:t>
            </a:r>
            <a:r>
              <a:rPr lang="en-US" dirty="0">
                <a:latin typeface="medium-content-serif-font"/>
              </a:rPr>
              <a:t> is a very important task as it depends on how large of a step we take downhill during each iteration. If we take too large of a step, we may step over the minimum. However, if we take small steps, it will require many iterations to arrive at the minimum.</a:t>
            </a:r>
            <a:endParaRPr lang="en-US" dirty="0"/>
          </a:p>
        </p:txBody>
      </p:sp>
    </p:spTree>
    <p:extLst>
      <p:ext uri="{BB962C8B-B14F-4D97-AF65-F5344CB8AC3E}">
        <p14:creationId xmlns:p14="http://schemas.microsoft.com/office/powerpoint/2010/main" val="3665640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26/1*lwA4oWYxuH2KdX0bF0PuhA.jpeg">
            <a:extLst>
              <a:ext uri="{FF2B5EF4-FFF2-40B4-BE49-F238E27FC236}">
                <a16:creationId xmlns:a16="http://schemas.microsoft.com/office/drawing/2014/main" id="{10E88C68-84A1-42F7-958C-50B2F4D81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832" y="2332311"/>
            <a:ext cx="6399407" cy="397831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1147367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5A29F-B40D-4C22-ACA4-EA7B6268ABA1}"/>
              </a:ext>
            </a:extLst>
          </p:cNvPr>
          <p:cNvPicPr>
            <a:picLocks noChangeAspect="1"/>
          </p:cNvPicPr>
          <p:nvPr/>
        </p:nvPicPr>
        <p:blipFill rotWithShape="1">
          <a:blip r:embed="rId2"/>
          <a:srcRect t="9728" b="7320"/>
          <a:stretch/>
        </p:blipFill>
        <p:spPr>
          <a:xfrm>
            <a:off x="0" y="1127464"/>
            <a:ext cx="9144000" cy="4740676"/>
          </a:xfrm>
          <a:prstGeom prst="rect">
            <a:avLst/>
          </a:prstGeom>
        </p:spPr>
      </p:pic>
      <p:pic>
        <p:nvPicPr>
          <p:cNvPr id="3" name="6 Imagen">
            <a:extLst>
              <a:ext uri="{FF2B5EF4-FFF2-40B4-BE49-F238E27FC236}">
                <a16:creationId xmlns:a16="http://schemas.microsoft.com/office/drawing/2014/main" id="{172E8312-5D72-4BEB-B586-E74D5CCD6E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FD4AB850-8D82-4466-9079-D459C93DDF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99DEA07-F547-4EE5-8910-C33DD4D6B9C9}"/>
              </a:ext>
            </a:extLst>
          </p:cNvPr>
          <p:cNvSpPr txBox="1"/>
          <p:nvPr/>
        </p:nvSpPr>
        <p:spPr>
          <a:xfrm>
            <a:off x="99062" y="116632"/>
            <a:ext cx="6664004" cy="523220"/>
          </a:xfrm>
          <a:prstGeom prst="rect">
            <a:avLst/>
          </a:prstGeom>
          <a:noFill/>
        </p:spPr>
        <p:txBody>
          <a:bodyPr wrap="none" rtlCol="0">
            <a:spAutoFit/>
          </a:bodyPr>
          <a:lstStyle/>
          <a:p>
            <a:r>
              <a:rPr lang="es-CO" sz="2800" b="1" dirty="0"/>
              <a:t>GRADIENT DESCENT </a:t>
            </a:r>
            <a:r>
              <a:rPr lang="es-CO" sz="2800" b="1" dirty="0">
                <a:sym typeface="Wingdings" panose="05000000000000000000" pitchFamily="2" charset="2"/>
              </a:rPr>
              <a:t> </a:t>
            </a:r>
            <a:r>
              <a:rPr lang="es-CO" sz="2800" b="1" dirty="0" err="1">
                <a:sym typeface="Wingdings" panose="05000000000000000000" pitchFamily="2" charset="2"/>
              </a:rPr>
              <a:t>learning</a:t>
            </a:r>
            <a:r>
              <a:rPr lang="es-CO" sz="2800" b="1" dirty="0">
                <a:sym typeface="Wingdings" panose="05000000000000000000" pitchFamily="2" charset="2"/>
              </a:rPr>
              <a:t> </a:t>
            </a:r>
            <a:r>
              <a:rPr lang="es-CO" sz="2800" b="1" dirty="0" err="1">
                <a:sym typeface="Wingdings" panose="05000000000000000000" pitchFamily="2" charset="2"/>
              </a:rPr>
              <a:t>step</a:t>
            </a:r>
            <a:endParaRPr lang="es-CO" sz="2800" b="1" dirty="0"/>
          </a:p>
        </p:txBody>
      </p:sp>
    </p:spTree>
    <p:extLst>
      <p:ext uri="{BB962C8B-B14F-4D97-AF65-F5344CB8AC3E}">
        <p14:creationId xmlns:p14="http://schemas.microsoft.com/office/powerpoint/2010/main" val="3126497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2936" y="941825"/>
            <a:ext cx="8343899" cy="369332"/>
          </a:xfrm>
          <a:prstGeom prst="rect">
            <a:avLst/>
          </a:prstGeom>
        </p:spPr>
        <p:txBody>
          <a:bodyPr wrap="square">
            <a:spAutoFit/>
          </a:bodyPr>
          <a:lstStyle/>
          <a:p>
            <a:r>
              <a:rPr lang="en-US" sz="1800" b="1" dirty="0">
                <a:latin typeface="medium-content-serif-font"/>
              </a:rPr>
              <a:t>Question</a:t>
            </a:r>
            <a:r>
              <a:rPr lang="en-US" sz="1800" dirty="0">
                <a:latin typeface="medium-content-serif-font"/>
              </a:rPr>
              <a:t> : Find the local minima of the function y=(x+5)² starting from the point x=3</a:t>
            </a:r>
            <a:endParaRPr lang="es-CO" sz="1800" dirty="0"/>
          </a:p>
        </p:txBody>
      </p:sp>
      <p:pic>
        <p:nvPicPr>
          <p:cNvPr id="2050" name="Picture 2" descr="https://miro.medium.com/max/700/1*5-56UEwcZHgzqIAtlns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8767" y="1665976"/>
            <a:ext cx="4270397" cy="4270397"/>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14840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2336" y="1124577"/>
            <a:ext cx="8760125" cy="4247317"/>
          </a:xfrm>
          <a:prstGeom prst="rect">
            <a:avLst/>
          </a:prstGeom>
        </p:spPr>
        <p:txBody>
          <a:bodyPr wrap="square">
            <a:spAutoFit/>
          </a:bodyPr>
          <a:lstStyle/>
          <a:p>
            <a:pPr algn="just"/>
            <a:r>
              <a:rPr lang="en-US" sz="1800" b="1" dirty="0">
                <a:latin typeface="+mj-lt"/>
              </a:rPr>
              <a:t>Solution : </a:t>
            </a:r>
            <a:r>
              <a:rPr lang="en-US" sz="1800" dirty="0">
                <a:latin typeface="+mj-lt"/>
              </a:rPr>
              <a:t>We know the answer just by looking at the graph. y = (x+5)² reaches it’s minimum value when x = -5 (</a:t>
            </a:r>
            <a:r>
              <a:rPr lang="en-US" sz="1800" dirty="0" err="1">
                <a:latin typeface="+mj-lt"/>
              </a:rPr>
              <a:t>i.e</a:t>
            </a:r>
            <a:r>
              <a:rPr lang="en-US" sz="1800" dirty="0">
                <a:latin typeface="+mj-lt"/>
              </a:rPr>
              <a:t> when x=-5, y=0). Hence x=-5 is the local and global minima of the function.</a:t>
            </a:r>
          </a:p>
          <a:p>
            <a:pPr algn="just"/>
            <a:endParaRPr lang="en-US" sz="1800" dirty="0">
              <a:latin typeface="+mj-lt"/>
            </a:endParaRPr>
          </a:p>
          <a:p>
            <a:pPr algn="just"/>
            <a:r>
              <a:rPr lang="en-US" sz="1800" dirty="0">
                <a:latin typeface="+mj-lt"/>
              </a:rPr>
              <a:t>Now, let’s see how to obtain the same numerically using gradient descent.</a:t>
            </a:r>
          </a:p>
          <a:p>
            <a:pPr algn="just"/>
            <a:endParaRPr lang="en-US" sz="1800" dirty="0">
              <a:latin typeface="+mj-lt"/>
            </a:endParaRPr>
          </a:p>
          <a:p>
            <a:pPr algn="just"/>
            <a:r>
              <a:rPr lang="en-US" sz="1800" b="1" dirty="0">
                <a:latin typeface="+mj-lt"/>
              </a:rPr>
              <a:t>Step 1</a:t>
            </a:r>
            <a:r>
              <a:rPr lang="en-US" sz="1800" dirty="0">
                <a:latin typeface="+mj-lt"/>
              </a:rPr>
              <a:t> : Initialize x =3. Then, find the gradient of the function, </a:t>
            </a:r>
            <a:r>
              <a:rPr lang="en-US" sz="1800" dirty="0" err="1">
                <a:latin typeface="+mj-lt"/>
              </a:rPr>
              <a:t>dy</a:t>
            </a:r>
            <a:r>
              <a:rPr lang="en-US" sz="1800" dirty="0">
                <a:latin typeface="+mj-lt"/>
              </a:rPr>
              <a:t>/dx = 2*(x+5).</a:t>
            </a:r>
          </a:p>
          <a:p>
            <a:pPr algn="just"/>
            <a:endParaRPr lang="en-US" sz="1800" dirty="0">
              <a:latin typeface="+mj-lt"/>
            </a:endParaRPr>
          </a:p>
          <a:p>
            <a:pPr algn="just"/>
            <a:r>
              <a:rPr lang="en-US" sz="1800" b="1" dirty="0">
                <a:latin typeface="+mj-lt"/>
              </a:rPr>
              <a:t>Step 2</a:t>
            </a:r>
            <a:r>
              <a:rPr lang="en-US" sz="1800" dirty="0">
                <a:latin typeface="+mj-lt"/>
              </a:rPr>
              <a:t> : Move in the direction of the negative of the gradient (</a:t>
            </a:r>
            <a:r>
              <a:rPr lang="en-US" sz="1800" dirty="0">
                <a:latin typeface="+mj-lt"/>
                <a:hlinkClick r:id="rId2"/>
              </a:rPr>
              <a:t>Why?</a:t>
            </a:r>
            <a:r>
              <a:rPr lang="en-US" sz="1800" dirty="0">
                <a:latin typeface="+mj-lt"/>
              </a:rPr>
              <a:t>). But wait, how much to move? For that, we require a learning rate. Let us assume the </a:t>
            </a:r>
            <a:r>
              <a:rPr lang="en-US" sz="1800" b="1" dirty="0">
                <a:latin typeface="+mj-lt"/>
              </a:rPr>
              <a:t>learning rate → 0.01</a:t>
            </a:r>
          </a:p>
          <a:p>
            <a:pPr algn="just"/>
            <a:endParaRPr lang="en-US" sz="1800" dirty="0">
              <a:latin typeface="+mj-lt"/>
            </a:endParaRPr>
          </a:p>
          <a:p>
            <a:pPr algn="just"/>
            <a:r>
              <a:rPr lang="en-US" sz="1800" b="1" dirty="0">
                <a:latin typeface="+mj-lt"/>
              </a:rPr>
              <a:t>Step 3 </a:t>
            </a:r>
            <a:r>
              <a:rPr lang="en-US" sz="1800" dirty="0">
                <a:latin typeface="+mj-lt"/>
              </a:rPr>
              <a:t>: Let’s perform 2 iterations of gradient descent</a:t>
            </a:r>
          </a:p>
          <a:p>
            <a:pPr algn="just"/>
            <a:br>
              <a:rPr lang="en-US" sz="1800" dirty="0">
                <a:latin typeface="+mj-lt"/>
              </a:rPr>
            </a:br>
            <a:endParaRPr lang="es-CO" sz="1800" dirty="0">
              <a:latin typeface="+mj-lt"/>
            </a:endParaRPr>
          </a:p>
        </p:txBody>
      </p:sp>
      <p:pic>
        <p:nvPicPr>
          <p:cNvPr id="3" name="6 Imagen">
            <a:extLst>
              <a:ext uri="{FF2B5EF4-FFF2-40B4-BE49-F238E27FC236}">
                <a16:creationId xmlns:a16="http://schemas.microsoft.com/office/drawing/2014/main" id="{D828CE77-BE94-4EAF-82A7-159239E8CF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CCBAE6D9-6C12-4221-9496-BC5A2EDAF4B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814B210-43E1-4855-8E6D-795B5AE1087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1033975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miro.medium.com/max/700/1*YkU1u_Px_FprYjKL1xtU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167" y="818562"/>
            <a:ext cx="6619163" cy="58437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7F1340D-63B2-40AB-8BD7-1FD088F8EF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0E4331C-D334-4B62-86A4-B885D189080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435985A8-959F-49B0-9B5B-7C19B20C1EE0}"/>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2353951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1251" y="1000715"/>
            <a:ext cx="8481923" cy="1754326"/>
          </a:xfrm>
          <a:prstGeom prst="rect">
            <a:avLst/>
          </a:prstGeom>
        </p:spPr>
        <p:txBody>
          <a:bodyPr wrap="square">
            <a:spAutoFit/>
          </a:bodyPr>
          <a:lstStyle/>
          <a:p>
            <a:pPr algn="just"/>
            <a:r>
              <a:rPr lang="en-US" sz="1800" b="1" dirty="0">
                <a:latin typeface="medium-content-serif-font"/>
              </a:rPr>
              <a:t>Step 4</a:t>
            </a:r>
            <a:r>
              <a:rPr lang="en-US" sz="1800" dirty="0">
                <a:latin typeface="medium-content-serif-font"/>
              </a:rPr>
              <a:t> : We can observe that the X value is slowly decreasing and should converge to -5 (the local minima). However, how many iterations should we perform?</a:t>
            </a:r>
          </a:p>
          <a:p>
            <a:pPr algn="just"/>
            <a:endParaRPr lang="en-US" sz="1800" dirty="0">
              <a:latin typeface="medium-content-serif-font"/>
            </a:endParaRPr>
          </a:p>
          <a:p>
            <a:pPr algn="just"/>
            <a:r>
              <a:rPr lang="en-US" sz="1800" dirty="0">
                <a:latin typeface="medium-content-serif-font"/>
              </a:rPr>
              <a:t>Let us set a precision variable in our algorithm which calculates the difference between two consecutive “x” values . If the difference between x values from 2 consecutive iterations is lesser than the precision we set, stop the algorithm !</a:t>
            </a:r>
          </a:p>
        </p:txBody>
      </p:sp>
      <p:pic>
        <p:nvPicPr>
          <p:cNvPr id="4098" name="Picture 2" descr="https://miro.medium.com/max/317/1*5xzAFDVNNOrIR5sPlTZO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4637" y="3052560"/>
            <a:ext cx="2551667" cy="3622241"/>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953ADA31-B74C-48AD-9428-144C54324D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AC8FCB6-4CAD-4465-B38F-2AAE4D993A6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C3B38E0-AB6D-4BC1-BF34-498C3395DE44}"/>
              </a:ext>
            </a:extLst>
          </p:cNvPr>
          <p:cNvSpPr txBox="1"/>
          <p:nvPr/>
        </p:nvSpPr>
        <p:spPr>
          <a:xfrm>
            <a:off x="99062" y="116632"/>
            <a:ext cx="3874779" cy="523220"/>
          </a:xfrm>
          <a:prstGeom prst="rect">
            <a:avLst/>
          </a:prstGeom>
          <a:noFill/>
        </p:spPr>
        <p:txBody>
          <a:bodyPr wrap="none" rtlCol="0">
            <a:spAutoFit/>
          </a:bodyPr>
          <a:lstStyle/>
          <a:p>
            <a:r>
              <a:rPr lang="es-CO" sz="2800" b="1" dirty="0" err="1"/>
              <a:t>GRADIENT</a:t>
            </a:r>
            <a:r>
              <a:rPr lang="es-CO" sz="2800" b="1" dirty="0"/>
              <a:t> </a:t>
            </a:r>
            <a:r>
              <a:rPr lang="es-CO" sz="2800" b="1" dirty="0" err="1"/>
              <a:t>DESCENT</a:t>
            </a:r>
            <a:endParaRPr lang="es-CO" sz="2800" b="1" dirty="0"/>
          </a:p>
        </p:txBody>
      </p:sp>
    </p:spTree>
    <p:extLst>
      <p:ext uri="{BB962C8B-B14F-4D97-AF65-F5344CB8AC3E}">
        <p14:creationId xmlns:p14="http://schemas.microsoft.com/office/powerpoint/2010/main" val="849317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559EF5-E357-49AB-A166-E41B1203B8CD}"/>
              </a:ext>
            </a:extLst>
          </p:cNvPr>
          <p:cNvPicPr>
            <a:picLocks noChangeAspect="1"/>
          </p:cNvPicPr>
          <p:nvPr/>
        </p:nvPicPr>
        <p:blipFill rotWithShape="1">
          <a:blip r:embed="rId2"/>
          <a:srcRect t="11592" b="7942"/>
          <a:stretch/>
        </p:blipFill>
        <p:spPr>
          <a:xfrm>
            <a:off x="0" y="1233996"/>
            <a:ext cx="9144000" cy="45986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26483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058" t="8093" r="8818" b="17754"/>
          <a:stretch/>
        </p:blipFill>
        <p:spPr>
          <a:xfrm>
            <a:off x="1027612" y="1045028"/>
            <a:ext cx="7924799" cy="4119155"/>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9369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25A201-5164-49DC-8D84-F5D491A25310}"/>
              </a:ext>
            </a:extLst>
          </p:cNvPr>
          <p:cNvPicPr>
            <a:picLocks noChangeAspect="1"/>
          </p:cNvPicPr>
          <p:nvPr/>
        </p:nvPicPr>
        <p:blipFill rotWithShape="1">
          <a:blip r:embed="rId2"/>
          <a:srcRect t="32122" r="8876" b="23628"/>
          <a:stretch/>
        </p:blipFill>
        <p:spPr>
          <a:xfrm>
            <a:off x="240600" y="1340768"/>
            <a:ext cx="8778523" cy="2664290"/>
          </a:xfrm>
          <a:prstGeom prst="rect">
            <a:avLst/>
          </a:prstGeom>
        </p:spPr>
      </p:pic>
      <p:pic>
        <p:nvPicPr>
          <p:cNvPr id="4" name="6 Imagen">
            <a:extLst>
              <a:ext uri="{FF2B5EF4-FFF2-40B4-BE49-F238E27FC236}">
                <a16:creationId xmlns:a16="http://schemas.microsoft.com/office/drawing/2014/main" id="{F85C2E1F-A558-4D66-A922-1DC856D06D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F4E9660B-6219-4604-A09A-5532AAE3120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6A7DE3E-FB87-4506-81B9-866AC34FAA3E}"/>
              </a:ext>
            </a:extLst>
          </p:cNvPr>
          <p:cNvSpPr txBox="1"/>
          <p:nvPr/>
        </p:nvSpPr>
        <p:spPr>
          <a:xfrm>
            <a:off x="99062" y="116632"/>
            <a:ext cx="6867586" cy="523220"/>
          </a:xfrm>
          <a:prstGeom prst="rect">
            <a:avLst/>
          </a:prstGeom>
          <a:noFill/>
        </p:spPr>
        <p:txBody>
          <a:bodyPr wrap="none" rtlCol="0">
            <a:spAutoFit/>
          </a:bodyPr>
          <a:lstStyle/>
          <a:p>
            <a:r>
              <a:rPr lang="es-CO" sz="2800" b="1" dirty="0"/>
              <a:t>ERROR: BIAS &amp; VARIANCE &amp; I-ERROR</a:t>
            </a:r>
          </a:p>
        </p:txBody>
      </p:sp>
      <p:pic>
        <p:nvPicPr>
          <p:cNvPr id="7" name="Picture 6">
            <a:extLst>
              <a:ext uri="{FF2B5EF4-FFF2-40B4-BE49-F238E27FC236}">
                <a16:creationId xmlns:a16="http://schemas.microsoft.com/office/drawing/2014/main" id="{E92054B3-B969-48FD-BA04-97E77DB6FCA9}"/>
              </a:ext>
            </a:extLst>
          </p:cNvPr>
          <p:cNvPicPr>
            <a:picLocks noChangeAspect="1"/>
          </p:cNvPicPr>
          <p:nvPr/>
        </p:nvPicPr>
        <p:blipFill>
          <a:blip r:embed="rId4"/>
          <a:stretch>
            <a:fillRect/>
          </a:stretch>
        </p:blipFill>
        <p:spPr>
          <a:xfrm>
            <a:off x="1284391" y="4077072"/>
            <a:ext cx="6690940" cy="876702"/>
          </a:xfrm>
          <a:prstGeom prst="rect">
            <a:avLst/>
          </a:prstGeom>
        </p:spPr>
      </p:pic>
    </p:spTree>
    <p:extLst>
      <p:ext uri="{BB962C8B-B14F-4D97-AF65-F5344CB8AC3E}">
        <p14:creationId xmlns:p14="http://schemas.microsoft.com/office/powerpoint/2010/main" val="607575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A57A3-8B9A-49A3-841D-C8A1DE18DDF9}"/>
              </a:ext>
            </a:extLst>
          </p:cNvPr>
          <p:cNvPicPr>
            <a:picLocks noChangeAspect="1"/>
          </p:cNvPicPr>
          <p:nvPr/>
        </p:nvPicPr>
        <p:blipFill rotWithShape="1">
          <a:blip r:embed="rId2"/>
          <a:srcRect t="6741" b="13259"/>
          <a:stretch/>
        </p:blipFill>
        <p:spPr>
          <a:xfrm>
            <a:off x="0" y="956732"/>
            <a:ext cx="9144000" cy="4572001"/>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786761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471541-17A1-49AA-8AB6-540D6055AFA0}"/>
              </a:ext>
            </a:extLst>
          </p:cNvPr>
          <p:cNvPicPr>
            <a:picLocks noChangeAspect="1"/>
          </p:cNvPicPr>
          <p:nvPr/>
        </p:nvPicPr>
        <p:blipFill rotWithShape="1">
          <a:blip r:embed="rId2"/>
          <a:srcRect t="9728" b="19126"/>
          <a:stretch/>
        </p:blipFill>
        <p:spPr>
          <a:xfrm>
            <a:off x="0" y="1127464"/>
            <a:ext cx="9144000" cy="406597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21080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771B2D-B635-46A7-BFEA-819A69A41471}"/>
              </a:ext>
            </a:extLst>
          </p:cNvPr>
          <p:cNvPicPr>
            <a:picLocks noChangeAspect="1"/>
          </p:cNvPicPr>
          <p:nvPr/>
        </p:nvPicPr>
        <p:blipFill rotWithShape="1">
          <a:blip r:embed="rId2"/>
          <a:srcRect t="9728" b="20680"/>
          <a:stretch/>
        </p:blipFill>
        <p:spPr>
          <a:xfrm>
            <a:off x="0" y="1127464"/>
            <a:ext cx="9144000" cy="3977196"/>
          </a:xfrm>
          <a:prstGeom prst="rect">
            <a:avLst/>
          </a:prstGeom>
        </p:spPr>
      </p:pic>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4434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758" t="7425" b="16914"/>
          <a:stretch/>
        </p:blipFill>
        <p:spPr>
          <a:xfrm>
            <a:off x="95793" y="1696720"/>
            <a:ext cx="9048207" cy="391014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685182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447C0D-DFD7-437C-B9AE-216FC698082F}"/>
              </a:ext>
            </a:extLst>
          </p:cNvPr>
          <p:cNvPicPr>
            <a:picLocks noChangeAspect="1"/>
          </p:cNvPicPr>
          <p:nvPr/>
        </p:nvPicPr>
        <p:blipFill rotWithShape="1">
          <a:blip r:embed="rId2"/>
          <a:srcRect t="9111" b="20519"/>
          <a:stretch/>
        </p:blipFill>
        <p:spPr>
          <a:xfrm>
            <a:off x="0" y="1092200"/>
            <a:ext cx="9144000" cy="4021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87602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72A0D-4B3E-45CE-9B78-22AAF8B2E4E3}"/>
              </a:ext>
            </a:extLst>
          </p:cNvPr>
          <p:cNvPicPr>
            <a:picLocks noChangeAspect="1"/>
          </p:cNvPicPr>
          <p:nvPr/>
        </p:nvPicPr>
        <p:blipFill rotWithShape="1">
          <a:blip r:embed="rId2"/>
          <a:srcRect t="9259" b="23629"/>
          <a:stretch/>
        </p:blipFill>
        <p:spPr>
          <a:xfrm>
            <a:off x="0" y="1100666"/>
            <a:ext cx="9144000" cy="3835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8728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6795FA-9D5D-4F5D-8197-4BA2C03892E7}"/>
              </a:ext>
            </a:extLst>
          </p:cNvPr>
          <p:cNvPicPr>
            <a:picLocks noChangeAspect="1"/>
          </p:cNvPicPr>
          <p:nvPr/>
        </p:nvPicPr>
        <p:blipFill rotWithShape="1">
          <a:blip r:embed="rId2"/>
          <a:srcRect t="8667" b="26296"/>
          <a:stretch/>
        </p:blipFill>
        <p:spPr>
          <a:xfrm>
            <a:off x="0" y="1066800"/>
            <a:ext cx="9144000" cy="37168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904473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3AE2F-4B66-4137-9987-6374BAF8A5B8}"/>
              </a:ext>
            </a:extLst>
          </p:cNvPr>
          <p:cNvPicPr>
            <a:picLocks noChangeAspect="1"/>
          </p:cNvPicPr>
          <p:nvPr/>
        </p:nvPicPr>
        <p:blipFill rotWithShape="1">
          <a:blip r:embed="rId2"/>
          <a:srcRect t="8963" b="21555"/>
          <a:stretch/>
        </p:blipFill>
        <p:spPr>
          <a:xfrm>
            <a:off x="0" y="1083733"/>
            <a:ext cx="9144000" cy="3970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30129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39" t="4938" b="25139"/>
          <a:stretch/>
        </p:blipFill>
        <p:spPr>
          <a:xfrm>
            <a:off x="186267" y="1375501"/>
            <a:ext cx="8802430" cy="3492833"/>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4111599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5F696B-EB10-41F3-974B-D5131F403D23}"/>
              </a:ext>
            </a:extLst>
          </p:cNvPr>
          <p:cNvPicPr>
            <a:picLocks noChangeAspect="1"/>
          </p:cNvPicPr>
          <p:nvPr/>
        </p:nvPicPr>
        <p:blipFill rotWithShape="1">
          <a:blip r:embed="rId2"/>
          <a:srcRect t="8963" b="12667"/>
          <a:stretch/>
        </p:blipFill>
        <p:spPr>
          <a:xfrm>
            <a:off x="0" y="1083733"/>
            <a:ext cx="9144000" cy="44788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415333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54/1*Myo0GHpJGbVgNcL5bdFXzQ.jpeg">
            <a:extLst>
              <a:ext uri="{FF2B5EF4-FFF2-40B4-BE49-F238E27FC236}">
                <a16:creationId xmlns:a16="http://schemas.microsoft.com/office/drawing/2014/main" id="{DB79C4DD-8F65-4689-91B1-8A82094DD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8093886"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69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BBAAF-DAC9-4D09-AF31-45DF3B75B4A4}"/>
              </a:ext>
            </a:extLst>
          </p:cNvPr>
          <p:cNvPicPr>
            <a:picLocks noChangeAspect="1"/>
          </p:cNvPicPr>
          <p:nvPr/>
        </p:nvPicPr>
        <p:blipFill rotWithShape="1">
          <a:blip r:embed="rId2"/>
          <a:srcRect t="8222" b="13853"/>
          <a:stretch/>
        </p:blipFill>
        <p:spPr>
          <a:xfrm>
            <a:off x="0" y="1041400"/>
            <a:ext cx="9144000" cy="4453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727279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413117-04E3-4033-821A-8A791949418E}"/>
              </a:ext>
            </a:extLst>
          </p:cNvPr>
          <p:cNvPicPr>
            <a:picLocks noChangeAspect="1"/>
          </p:cNvPicPr>
          <p:nvPr/>
        </p:nvPicPr>
        <p:blipFill rotWithShape="1">
          <a:blip r:embed="rId2"/>
          <a:srcRect t="7629" b="14148"/>
          <a:stretch/>
        </p:blipFill>
        <p:spPr>
          <a:xfrm>
            <a:off x="0" y="1007532"/>
            <a:ext cx="9144000" cy="44704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852464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84534A-14EF-4816-9F35-3B5F9DF8C78D}"/>
              </a:ext>
            </a:extLst>
          </p:cNvPr>
          <p:cNvPicPr>
            <a:picLocks noChangeAspect="1"/>
          </p:cNvPicPr>
          <p:nvPr/>
        </p:nvPicPr>
        <p:blipFill rotWithShape="1">
          <a:blip r:embed="rId2"/>
          <a:srcRect t="8814" b="14148"/>
          <a:stretch/>
        </p:blipFill>
        <p:spPr>
          <a:xfrm>
            <a:off x="0" y="1075266"/>
            <a:ext cx="9144000" cy="44026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902808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0418" t="5477" r="5673" b="19062"/>
          <a:stretch/>
        </p:blipFill>
        <p:spPr>
          <a:xfrm>
            <a:off x="322459" y="1650998"/>
            <a:ext cx="8228874" cy="3977399"/>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271223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473F6-F875-48FE-ABB1-D771DDDEA61E}"/>
              </a:ext>
            </a:extLst>
          </p:cNvPr>
          <p:cNvPicPr>
            <a:picLocks noChangeAspect="1"/>
          </p:cNvPicPr>
          <p:nvPr/>
        </p:nvPicPr>
        <p:blipFill rotWithShape="1">
          <a:blip r:embed="rId2"/>
          <a:srcRect t="8370" b="15037"/>
          <a:stretch/>
        </p:blipFill>
        <p:spPr>
          <a:xfrm>
            <a:off x="0" y="1049866"/>
            <a:ext cx="9144000" cy="43772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615997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0C637-D99A-4643-ADBA-E5631269723A}"/>
              </a:ext>
            </a:extLst>
          </p:cNvPr>
          <p:cNvPicPr>
            <a:picLocks noChangeAspect="1"/>
          </p:cNvPicPr>
          <p:nvPr/>
        </p:nvPicPr>
        <p:blipFill rotWithShape="1">
          <a:blip r:embed="rId2"/>
          <a:srcRect t="9556" b="14741"/>
          <a:stretch/>
        </p:blipFill>
        <p:spPr>
          <a:xfrm>
            <a:off x="0" y="1117600"/>
            <a:ext cx="9144000" cy="4326467"/>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270245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E5D92-BA1F-48EC-B356-8DB3B4EC7EF3}"/>
              </a:ext>
            </a:extLst>
          </p:cNvPr>
          <p:cNvPicPr>
            <a:picLocks noChangeAspect="1"/>
          </p:cNvPicPr>
          <p:nvPr/>
        </p:nvPicPr>
        <p:blipFill rotWithShape="1">
          <a:blip r:embed="rId2"/>
          <a:srcRect t="9703" b="14741"/>
          <a:stretch/>
        </p:blipFill>
        <p:spPr>
          <a:xfrm>
            <a:off x="0" y="1126066"/>
            <a:ext cx="9144000" cy="431800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666434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3A931-CAF6-43AA-9BAC-E13334215946}"/>
              </a:ext>
            </a:extLst>
          </p:cNvPr>
          <p:cNvPicPr>
            <a:picLocks noChangeAspect="1"/>
          </p:cNvPicPr>
          <p:nvPr/>
        </p:nvPicPr>
        <p:blipFill rotWithShape="1">
          <a:blip r:embed="rId2"/>
          <a:srcRect t="20519" b="21556"/>
          <a:stretch/>
        </p:blipFill>
        <p:spPr>
          <a:xfrm>
            <a:off x="0" y="1744133"/>
            <a:ext cx="9144000" cy="331046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1202942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2947" t="12119" r="3547" b="9879"/>
          <a:stretch/>
        </p:blipFill>
        <p:spPr>
          <a:xfrm>
            <a:off x="304800" y="1201782"/>
            <a:ext cx="9187543" cy="4632961"/>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3874779" cy="523220"/>
          </a:xfrm>
          <a:prstGeom prst="rect">
            <a:avLst/>
          </a:prstGeom>
          <a:noFill/>
        </p:spPr>
        <p:txBody>
          <a:bodyPr wrap="none" rtlCol="0">
            <a:spAutoFit/>
          </a:bodyPr>
          <a:lstStyle/>
          <a:p>
            <a:r>
              <a:rPr lang="es-CO" sz="2800" b="1" dirty="0"/>
              <a:t>GRADIENT DESCENT</a:t>
            </a:r>
          </a:p>
        </p:txBody>
      </p:sp>
    </p:spTree>
    <p:extLst>
      <p:ext uri="{BB962C8B-B14F-4D97-AF65-F5344CB8AC3E}">
        <p14:creationId xmlns:p14="http://schemas.microsoft.com/office/powerpoint/2010/main" val="30561624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229" t="10325" r="6931" b="16477"/>
          <a:stretch/>
        </p:blipFill>
        <p:spPr>
          <a:xfrm>
            <a:off x="177317" y="1871377"/>
            <a:ext cx="8442233" cy="4153988"/>
          </a:xfrm>
          <a:prstGeom prst="rect">
            <a:avLst/>
          </a:prstGeom>
        </p:spPr>
      </p:pic>
      <p:pic>
        <p:nvPicPr>
          <p:cNvPr id="3"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spTree>
    <p:extLst>
      <p:ext uri="{BB962C8B-B14F-4D97-AF65-F5344CB8AC3E}">
        <p14:creationId xmlns:p14="http://schemas.microsoft.com/office/powerpoint/2010/main" val="349964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34DBC-1C00-4F5F-B38C-C8C92058898D}"/>
              </a:ext>
            </a:extLst>
          </p:cNvPr>
          <p:cNvPicPr>
            <a:picLocks noChangeAspect="1"/>
          </p:cNvPicPr>
          <p:nvPr/>
        </p:nvPicPr>
        <p:blipFill rotWithShape="1">
          <a:blip r:embed="rId2"/>
          <a:srcRect l="32628" t="16502" r="19192" b="11037"/>
          <a:stretch/>
        </p:blipFill>
        <p:spPr>
          <a:xfrm>
            <a:off x="1713816" y="1406450"/>
            <a:ext cx="5197755" cy="4885583"/>
          </a:xfrm>
          <a:prstGeom prst="rect">
            <a:avLst/>
          </a:prstGeom>
        </p:spPr>
      </p:pic>
      <p:pic>
        <p:nvPicPr>
          <p:cNvPr id="4" name="Picture 3">
            <a:extLst>
              <a:ext uri="{FF2B5EF4-FFF2-40B4-BE49-F238E27FC236}">
                <a16:creationId xmlns:a16="http://schemas.microsoft.com/office/drawing/2014/main" id="{44731CC9-03FF-4145-A172-46643028B340}"/>
              </a:ext>
            </a:extLst>
          </p:cNvPr>
          <p:cNvPicPr>
            <a:picLocks noChangeAspect="1"/>
          </p:cNvPicPr>
          <p:nvPr/>
        </p:nvPicPr>
        <p:blipFill rotWithShape="1">
          <a:blip r:embed="rId3">
            <a:extLst>
              <a:ext uri="{28A0092B-C50C-407E-A947-70E740481C1C}">
                <a14:useLocalDpi xmlns:a14="http://schemas.microsoft.com/office/drawing/2010/main" val="0"/>
              </a:ext>
            </a:extLst>
          </a:blip>
          <a:srcRect l="1784" t="13523" r="87199" b="30596"/>
          <a:stretch/>
        </p:blipFill>
        <p:spPr>
          <a:xfrm rot="16200000">
            <a:off x="4098727" y="5335703"/>
            <a:ext cx="427931" cy="2340591"/>
          </a:xfrm>
          <a:prstGeom prst="rect">
            <a:avLst/>
          </a:prstGeom>
        </p:spPr>
      </p:pic>
      <p:pic>
        <p:nvPicPr>
          <p:cNvPr id="5" name="6 Imagen">
            <a:extLst>
              <a:ext uri="{FF2B5EF4-FFF2-40B4-BE49-F238E27FC236}">
                <a16:creationId xmlns:a16="http://schemas.microsoft.com/office/drawing/2014/main" id="{644959FE-662D-4D6E-8575-36BBE09040E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E8BB6825-2276-4616-B938-B43194E3AEA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6A453636-021C-4E11-AA73-97C5A7A4F72A}"/>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pic>
        <p:nvPicPr>
          <p:cNvPr id="8" name="Picture 7">
            <a:extLst>
              <a:ext uri="{FF2B5EF4-FFF2-40B4-BE49-F238E27FC236}">
                <a16:creationId xmlns:a16="http://schemas.microsoft.com/office/drawing/2014/main" id="{34B66EF0-F5E5-40C7-A97D-A513CFA73D93}"/>
              </a:ext>
            </a:extLst>
          </p:cNvPr>
          <p:cNvPicPr>
            <a:picLocks noChangeAspect="1"/>
          </p:cNvPicPr>
          <p:nvPr/>
        </p:nvPicPr>
        <p:blipFill rotWithShape="1">
          <a:blip r:embed="rId5"/>
          <a:srcRect l="48503" t="53034" r="25926" b="32006"/>
          <a:stretch/>
        </p:blipFill>
        <p:spPr>
          <a:xfrm>
            <a:off x="3518453" y="586853"/>
            <a:ext cx="2463421" cy="900753"/>
          </a:xfrm>
          <a:prstGeom prst="rect">
            <a:avLst/>
          </a:prstGeom>
        </p:spPr>
      </p:pic>
      <p:pic>
        <p:nvPicPr>
          <p:cNvPr id="9" name="Picture 8">
            <a:extLst>
              <a:ext uri="{FF2B5EF4-FFF2-40B4-BE49-F238E27FC236}">
                <a16:creationId xmlns:a16="http://schemas.microsoft.com/office/drawing/2014/main" id="{C81E428C-EE72-4E80-AF37-1FD7AE19F7E8}"/>
              </a:ext>
            </a:extLst>
          </p:cNvPr>
          <p:cNvPicPr>
            <a:picLocks noChangeAspect="1"/>
          </p:cNvPicPr>
          <p:nvPr/>
        </p:nvPicPr>
        <p:blipFill rotWithShape="1">
          <a:blip r:embed="rId5"/>
          <a:srcRect l="26186" t="54265" r="53626" b="31454"/>
          <a:stretch/>
        </p:blipFill>
        <p:spPr>
          <a:xfrm rot="16200000">
            <a:off x="6457781" y="3210634"/>
            <a:ext cx="1944806" cy="859809"/>
          </a:xfrm>
          <a:prstGeom prst="rect">
            <a:avLst/>
          </a:prstGeom>
        </p:spPr>
      </p:pic>
      <p:pic>
        <p:nvPicPr>
          <p:cNvPr id="10" name="Picture 9">
            <a:extLst>
              <a:ext uri="{FF2B5EF4-FFF2-40B4-BE49-F238E27FC236}">
                <a16:creationId xmlns:a16="http://schemas.microsoft.com/office/drawing/2014/main" id="{BA02D0A3-6574-4B8E-9DCA-C3B86ED2B973}"/>
              </a:ext>
            </a:extLst>
          </p:cNvPr>
          <p:cNvPicPr>
            <a:picLocks noChangeAspect="1"/>
          </p:cNvPicPr>
          <p:nvPr/>
        </p:nvPicPr>
        <p:blipFill rotWithShape="1">
          <a:blip r:embed="rId3">
            <a:extLst>
              <a:ext uri="{28A0092B-C50C-407E-A947-70E740481C1C}">
                <a14:useLocalDpi xmlns:a14="http://schemas.microsoft.com/office/drawing/2010/main" val="0"/>
              </a:ext>
            </a:extLst>
          </a:blip>
          <a:srcRect l="33119" t="88791" b="-1"/>
          <a:stretch/>
        </p:blipFill>
        <p:spPr>
          <a:xfrm rot="16200000">
            <a:off x="-119658" y="3615294"/>
            <a:ext cx="2809860" cy="467896"/>
          </a:xfrm>
          <a:prstGeom prst="rect">
            <a:avLst/>
          </a:prstGeom>
        </p:spPr>
      </p:pic>
    </p:spTree>
    <p:extLst>
      <p:ext uri="{BB962C8B-B14F-4D97-AF65-F5344CB8AC3E}">
        <p14:creationId xmlns:p14="http://schemas.microsoft.com/office/powerpoint/2010/main" val="2777799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87C406-2A56-4FD6-A828-8246CD68C169}"/>
              </a:ext>
            </a:extLst>
          </p:cNvPr>
          <p:cNvSpPr/>
          <p:nvPr/>
        </p:nvSpPr>
        <p:spPr>
          <a:xfrm>
            <a:off x="99062" y="1035168"/>
            <a:ext cx="8769730" cy="830997"/>
          </a:xfrm>
          <a:prstGeom prst="rect">
            <a:avLst/>
          </a:prstGeom>
        </p:spPr>
        <p:txBody>
          <a:bodyPr wrap="square">
            <a:spAutoFit/>
          </a:bodyPr>
          <a:lstStyle/>
          <a:p>
            <a:r>
              <a:rPr lang="en-US" sz="1600" b="1" dirty="0">
                <a:solidFill>
                  <a:srgbClr val="1D1F22"/>
                </a:solidFill>
                <a:latin typeface="+mj-lt"/>
              </a:rPr>
              <a:t>Stochastic Gradient Descent (SGD)</a:t>
            </a:r>
            <a:r>
              <a:rPr lang="en-US" sz="1600" dirty="0">
                <a:solidFill>
                  <a:srgbClr val="1D1F22"/>
                </a:solidFill>
                <a:latin typeface="+mj-lt"/>
              </a:rPr>
              <a:t> is a simple yet very efficient approach to discriminative learning of linear classifiers under convex loss functions such as (linear) </a:t>
            </a:r>
            <a:r>
              <a:rPr lang="en-US" sz="1600" dirty="0">
                <a:solidFill>
                  <a:srgbClr val="2878A2"/>
                </a:solidFill>
                <a:latin typeface="+mj-lt"/>
                <a:hlinkClick r:id="rId2"/>
              </a:rPr>
              <a:t>Support Vector Machines</a:t>
            </a:r>
            <a:r>
              <a:rPr lang="en-US" sz="1600" dirty="0">
                <a:solidFill>
                  <a:srgbClr val="1D1F22"/>
                </a:solidFill>
                <a:latin typeface="+mj-lt"/>
              </a:rPr>
              <a:t> and </a:t>
            </a:r>
            <a:r>
              <a:rPr lang="en-US" sz="1600" dirty="0">
                <a:solidFill>
                  <a:srgbClr val="2878A2"/>
                </a:solidFill>
                <a:latin typeface="+mj-lt"/>
                <a:hlinkClick r:id="rId3"/>
              </a:rPr>
              <a:t>Logistic Regression</a:t>
            </a:r>
            <a:r>
              <a:rPr lang="en-US" sz="1600" dirty="0">
                <a:solidFill>
                  <a:srgbClr val="1D1F22"/>
                </a:solidFill>
                <a:latin typeface="+mj-lt"/>
              </a:rPr>
              <a:t>.</a:t>
            </a:r>
            <a:endParaRPr lang="en-US" sz="1600" dirty="0">
              <a:latin typeface="+mj-lt"/>
            </a:endParaRPr>
          </a:p>
        </p:txBody>
      </p:sp>
      <p:pic>
        <p:nvPicPr>
          <p:cNvPr id="4" name="6 Imagen">
            <a:extLst>
              <a:ext uri="{FF2B5EF4-FFF2-40B4-BE49-F238E27FC236}">
                <a16:creationId xmlns:a16="http://schemas.microsoft.com/office/drawing/2014/main" id="{7722C326-BC5D-4074-B9F6-8E2C98DE8D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2AF70CFD-21F6-4280-8890-03A6A0BD292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123D1A22-D0AD-4B1F-BB0D-A2F998EF3D8C}"/>
              </a:ext>
            </a:extLst>
          </p:cNvPr>
          <p:cNvSpPr txBox="1"/>
          <p:nvPr/>
        </p:nvSpPr>
        <p:spPr>
          <a:xfrm>
            <a:off x="99062" y="116632"/>
            <a:ext cx="6308137" cy="523220"/>
          </a:xfrm>
          <a:prstGeom prst="rect">
            <a:avLst/>
          </a:prstGeom>
          <a:noFill/>
        </p:spPr>
        <p:txBody>
          <a:bodyPr wrap="none" rtlCol="0">
            <a:spAutoFit/>
          </a:bodyPr>
          <a:lstStyle/>
          <a:p>
            <a:r>
              <a:rPr lang="es-CO" sz="2800" b="1" dirty="0"/>
              <a:t>STOCHASTIC GRADIENT DESCENT</a:t>
            </a:r>
          </a:p>
        </p:txBody>
      </p:sp>
      <p:pic>
        <p:nvPicPr>
          <p:cNvPr id="102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665" y="2328134"/>
            <a:ext cx="7064375" cy="397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19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80E7ED4-DCE6-4F0E-AA0C-DC63F8A53570}"/>
              </a:ext>
            </a:extLst>
          </p:cNvPr>
          <p:cNvSpPr/>
          <p:nvPr/>
        </p:nvSpPr>
        <p:spPr>
          <a:xfrm>
            <a:off x="403410" y="545213"/>
            <a:ext cx="8202707" cy="338554"/>
          </a:xfrm>
          <a:prstGeom prst="rect">
            <a:avLst/>
          </a:prstGeom>
        </p:spPr>
        <p:txBody>
          <a:bodyPr wrap="square">
            <a:spAutoFit/>
          </a:bodyPr>
          <a:lstStyle/>
          <a:p>
            <a:r>
              <a:rPr lang="en-US" sz="1600" b="1" dirty="0">
                <a:latin typeface="+mn-lt"/>
              </a:rPr>
              <a:t>Entropy</a:t>
            </a:r>
            <a:r>
              <a:rPr lang="en-US" sz="1600" dirty="0">
                <a:latin typeface="+mn-lt"/>
              </a:rPr>
              <a:t> is a </a:t>
            </a:r>
            <a:r>
              <a:rPr lang="en-US" sz="1600" b="1" dirty="0">
                <a:latin typeface="+mn-lt"/>
              </a:rPr>
              <a:t>measure of the uncertainty</a:t>
            </a:r>
            <a:r>
              <a:rPr lang="en-US" sz="1600" dirty="0">
                <a:latin typeface="+mn-lt"/>
              </a:rPr>
              <a:t> associated with a given distribution </a:t>
            </a:r>
            <a:r>
              <a:rPr lang="en-US" sz="1600" b="1" dirty="0">
                <a:latin typeface="+mn-lt"/>
              </a:rPr>
              <a:t>q(y)</a:t>
            </a:r>
            <a:r>
              <a:rPr lang="en-US" sz="1600" dirty="0">
                <a:latin typeface="+mn-lt"/>
              </a:rPr>
              <a:t>.</a:t>
            </a:r>
            <a:endParaRPr lang="es-CO" sz="1600" dirty="0">
              <a:latin typeface="+mn-lt"/>
            </a:endParaRPr>
          </a:p>
        </p:txBody>
      </p:sp>
      <p:pic>
        <p:nvPicPr>
          <p:cNvPr id="8194" name="Picture 2">
            <a:extLst>
              <a:ext uri="{FF2B5EF4-FFF2-40B4-BE49-F238E27FC236}">
                <a16:creationId xmlns:a16="http://schemas.microsoft.com/office/drawing/2014/main" id="{EB156A14-12EC-40C6-B98E-752D8EA58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3048000"/>
            <a:ext cx="2914650"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4540A47-3755-44FD-8388-80CF6C7A5CED}"/>
              </a:ext>
            </a:extLst>
          </p:cNvPr>
          <p:cNvSpPr/>
          <p:nvPr/>
        </p:nvSpPr>
        <p:spPr>
          <a:xfrm>
            <a:off x="591671" y="1809237"/>
            <a:ext cx="7906870" cy="584775"/>
          </a:xfrm>
          <a:prstGeom prst="rect">
            <a:avLst/>
          </a:prstGeom>
        </p:spPr>
        <p:txBody>
          <a:bodyPr wrap="square">
            <a:spAutoFit/>
          </a:bodyPr>
          <a:lstStyle/>
          <a:p>
            <a:r>
              <a:rPr lang="en-US" sz="1600" b="1" dirty="0">
                <a:latin typeface="+mn-lt"/>
              </a:rPr>
              <a:t>entropy of a distribution</a:t>
            </a:r>
            <a:r>
              <a:rPr lang="en-US" sz="1600" dirty="0">
                <a:latin typeface="+mn-lt"/>
              </a:rPr>
              <a:t>, like our </a:t>
            </a:r>
            <a:r>
              <a:rPr lang="en-US" sz="1600" b="1" dirty="0">
                <a:latin typeface="+mn-lt"/>
              </a:rPr>
              <a:t>q(y)</a:t>
            </a:r>
            <a:r>
              <a:rPr lang="en-US" sz="1600" dirty="0">
                <a:latin typeface="+mn-lt"/>
              </a:rPr>
              <a:t>, using the formula below, where </a:t>
            </a:r>
            <a:r>
              <a:rPr lang="en-US" sz="1600" i="1" dirty="0">
                <a:latin typeface="+mn-lt"/>
              </a:rPr>
              <a:t>C</a:t>
            </a:r>
            <a:r>
              <a:rPr lang="en-US" sz="1600" dirty="0">
                <a:latin typeface="+mn-lt"/>
              </a:rPr>
              <a:t> is the number of classes:</a:t>
            </a:r>
            <a:endParaRPr lang="es-CO" sz="1600" dirty="0">
              <a:latin typeface="+mn-lt"/>
            </a:endParaRPr>
          </a:p>
        </p:txBody>
      </p:sp>
      <p:sp>
        <p:nvSpPr>
          <p:cNvPr id="4" name="Rectángulo 3">
            <a:extLst>
              <a:ext uri="{FF2B5EF4-FFF2-40B4-BE49-F238E27FC236}">
                <a16:creationId xmlns:a16="http://schemas.microsoft.com/office/drawing/2014/main" id="{F5378CB3-9722-41C7-ACD2-87A3D7B607EB}"/>
              </a:ext>
            </a:extLst>
          </p:cNvPr>
          <p:cNvSpPr/>
          <p:nvPr/>
        </p:nvSpPr>
        <p:spPr>
          <a:xfrm>
            <a:off x="591670" y="4463988"/>
            <a:ext cx="8202707" cy="1569660"/>
          </a:xfrm>
          <a:prstGeom prst="rect">
            <a:avLst/>
          </a:prstGeom>
        </p:spPr>
        <p:txBody>
          <a:bodyPr wrap="square">
            <a:spAutoFit/>
          </a:bodyPr>
          <a:lstStyle/>
          <a:p>
            <a:pPr algn="just"/>
            <a:r>
              <a:rPr lang="en-US" sz="1600" dirty="0">
                <a:latin typeface="+mn-lt"/>
              </a:rPr>
              <a:t>So, if we </a:t>
            </a:r>
            <a:r>
              <a:rPr lang="en-US" sz="1600" i="1" dirty="0">
                <a:latin typeface="+mn-lt"/>
              </a:rPr>
              <a:t>know</a:t>
            </a:r>
            <a:r>
              <a:rPr lang="en-US" sz="1600" dirty="0">
                <a:latin typeface="+mn-lt"/>
              </a:rPr>
              <a:t> the </a:t>
            </a:r>
            <a:r>
              <a:rPr lang="en-US" sz="1600" b="1" dirty="0">
                <a:latin typeface="+mn-lt"/>
              </a:rPr>
              <a:t>true distribution</a:t>
            </a:r>
            <a:r>
              <a:rPr lang="en-US" sz="1600" dirty="0">
                <a:latin typeface="+mn-lt"/>
              </a:rPr>
              <a:t> of a random variable, we can compute its </a:t>
            </a:r>
            <a:r>
              <a:rPr lang="en-US" sz="1600" b="1" dirty="0">
                <a:latin typeface="+mn-lt"/>
              </a:rPr>
              <a:t>entropy</a:t>
            </a:r>
            <a:r>
              <a:rPr lang="en-US" sz="1600" dirty="0">
                <a:latin typeface="+mn-lt"/>
              </a:rPr>
              <a:t>. But, if that’s the case, </a:t>
            </a:r>
            <a:r>
              <a:rPr lang="en-US" sz="1600" i="1" dirty="0">
                <a:latin typeface="+mn-lt"/>
              </a:rPr>
              <a:t>why bother training a classifier</a:t>
            </a:r>
            <a:r>
              <a:rPr lang="en-US" sz="1600" dirty="0">
                <a:latin typeface="+mn-lt"/>
              </a:rPr>
              <a:t> in the first place? After all, we </a:t>
            </a:r>
            <a:r>
              <a:rPr lang="en-US" sz="1600" b="1" dirty="0">
                <a:latin typeface="+mn-lt"/>
              </a:rPr>
              <a:t>KNOW</a:t>
            </a:r>
            <a:r>
              <a:rPr lang="en-US" sz="1600" dirty="0">
                <a:latin typeface="+mn-lt"/>
              </a:rPr>
              <a:t> the true distribution…</a:t>
            </a:r>
          </a:p>
          <a:p>
            <a:pPr algn="just"/>
            <a:endParaRPr lang="en-US" sz="1600" dirty="0">
              <a:latin typeface="+mn-lt"/>
            </a:endParaRPr>
          </a:p>
          <a:p>
            <a:pPr algn="just"/>
            <a:r>
              <a:rPr lang="en-US" sz="1600" dirty="0">
                <a:latin typeface="+mn-lt"/>
              </a:rPr>
              <a:t>But, what if we </a:t>
            </a:r>
            <a:r>
              <a:rPr lang="en-US" sz="1600" b="1" dirty="0">
                <a:latin typeface="+mn-lt"/>
              </a:rPr>
              <a:t>DON’T</a:t>
            </a:r>
            <a:r>
              <a:rPr lang="en-US" sz="1600" dirty="0">
                <a:latin typeface="+mn-lt"/>
              </a:rPr>
              <a:t>? Can we try to </a:t>
            </a:r>
            <a:r>
              <a:rPr lang="en-US" sz="1600" b="1" dirty="0">
                <a:latin typeface="+mn-lt"/>
              </a:rPr>
              <a:t>approximate the true distribution</a:t>
            </a:r>
            <a:r>
              <a:rPr lang="en-US" sz="1600" dirty="0">
                <a:latin typeface="+mn-lt"/>
              </a:rPr>
              <a:t> with some </a:t>
            </a:r>
            <a:r>
              <a:rPr lang="en-US" sz="1600" b="1" dirty="0">
                <a:latin typeface="+mn-lt"/>
              </a:rPr>
              <a:t>other distribution</a:t>
            </a:r>
            <a:r>
              <a:rPr lang="en-US" sz="1600" dirty="0">
                <a:latin typeface="+mn-lt"/>
              </a:rPr>
              <a:t>, say, </a:t>
            </a:r>
            <a:r>
              <a:rPr lang="en-US" sz="1600" b="1" dirty="0">
                <a:latin typeface="+mn-lt"/>
              </a:rPr>
              <a:t>p(y)</a:t>
            </a:r>
            <a:r>
              <a:rPr lang="en-US" sz="1600" dirty="0">
                <a:latin typeface="+mn-lt"/>
              </a:rPr>
              <a:t>? Sure we can! :-)…</a:t>
            </a:r>
            <a:r>
              <a:rPr lang="es-CO" b="1" dirty="0"/>
              <a:t>Cross-</a:t>
            </a:r>
            <a:r>
              <a:rPr lang="es-CO" b="1" dirty="0" err="1"/>
              <a:t>Entropy</a:t>
            </a:r>
            <a:endParaRPr lang="es-CO" b="1" dirty="0"/>
          </a:p>
        </p:txBody>
      </p:sp>
    </p:spTree>
    <p:extLst>
      <p:ext uri="{BB962C8B-B14F-4D97-AF65-F5344CB8AC3E}">
        <p14:creationId xmlns:p14="http://schemas.microsoft.com/office/powerpoint/2010/main" val="3653502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5F78FB9-8202-4815-97B7-25105CE3561B}"/>
              </a:ext>
            </a:extLst>
          </p:cNvPr>
          <p:cNvSpPr>
            <a:spLocks noChangeArrowheads="1"/>
          </p:cNvSpPr>
          <p:nvPr/>
        </p:nvSpPr>
        <p:spPr bwMode="auto">
          <a:xfrm>
            <a:off x="457200" y="543314"/>
            <a:ext cx="7463118" cy="41039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900" b="1" i="0" u="none" strike="noStrike" cap="none" normalizeH="0" baseline="0" dirty="0">
                <a:ln>
                  <a:noFill/>
                </a:ln>
                <a:solidFill>
                  <a:schemeClr val="tx1"/>
                </a:solidFill>
                <a:effectLst/>
                <a:latin typeface="medium-content-sans-serif-font"/>
              </a:rPr>
              <a:t>Cross-</a:t>
            </a:r>
            <a:r>
              <a:rPr kumimoji="0" lang="es-CO" altLang="es-CO" sz="1900" b="1" i="0" u="none" strike="noStrike" cap="none" normalizeH="0" baseline="0" dirty="0" err="1">
                <a:ln>
                  <a:noFill/>
                </a:ln>
                <a:solidFill>
                  <a:schemeClr val="tx1"/>
                </a:solidFill>
                <a:effectLst/>
                <a:latin typeface="medium-content-sans-serif-font"/>
              </a:rPr>
              <a:t>Entropy</a:t>
            </a:r>
            <a:endParaRPr kumimoji="0" lang="es-CO" altLang="es-CO" sz="19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Let’s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assume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our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points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follow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other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But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know</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they</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1" i="0" u="none" strike="noStrike" cap="none" normalizeH="0" baseline="0" dirty="0" err="1">
                <a:ln>
                  <a:noFill/>
                </a:ln>
                <a:solidFill>
                  <a:schemeClr val="tx1"/>
                </a:solidFill>
                <a:effectLst/>
                <a:latin typeface="medium-content-serif-font"/>
              </a:rPr>
              <a:t>actually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coming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from</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true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unknown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right</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compute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are </a:t>
            </a:r>
            <a:r>
              <a:rPr kumimoji="0" lang="es-CO" altLang="es-CO" sz="1500" b="0" i="0" u="none" strike="noStrike" cap="none" normalizeH="0" baseline="0" dirty="0" err="1">
                <a:ln>
                  <a:noFill/>
                </a:ln>
                <a:solidFill>
                  <a:schemeClr val="tx1"/>
                </a:solidFill>
                <a:effectLst/>
                <a:latin typeface="medium-content-serif-font"/>
              </a:rPr>
              <a:t>actually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computing</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between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distributions</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51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If</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we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somewhat</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miraculously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a:ln>
                  <a:noFill/>
                </a:ln>
                <a:solidFill>
                  <a:schemeClr val="tx1"/>
                </a:solidFill>
                <a:effectLst/>
                <a:latin typeface="medium-content-serif-font"/>
              </a:rPr>
              <a:t>match </a:t>
            </a:r>
            <a:r>
              <a:rPr kumimoji="0" lang="es-CO" altLang="es-CO" sz="1500" b="1" i="0" u="none" strike="noStrike" cap="none" normalizeH="0" baseline="0" dirty="0">
                <a:ln>
                  <a:noFill/>
                </a:ln>
                <a:solidFill>
                  <a:schemeClr val="tx1"/>
                </a:solidFill>
                <a:effectLst/>
                <a:latin typeface="medium-content-serif-font"/>
              </a:rPr>
              <a:t>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to</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a:ln>
                  <a:noFill/>
                </a:ln>
                <a:solidFill>
                  <a:schemeClr val="tx1"/>
                </a:solidFill>
                <a:effectLst/>
                <a:latin typeface="medium-content-serif-font"/>
              </a:rPr>
              <a:t>q(y)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perfectly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values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for</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both</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0" i="1" u="none" strike="noStrike" cap="none" normalizeH="0" baseline="0" dirty="0">
                <a:ln>
                  <a:noFill/>
                </a:ln>
                <a:solidFill>
                  <a:schemeClr val="tx1"/>
                </a:solidFill>
                <a:effectLst/>
                <a:latin typeface="medium-content-serif-font"/>
              </a:rPr>
              <a:t> and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0" i="1" u="none" strike="noStrike" cap="none" normalizeH="0" baseline="0" dirty="0">
                <a:ln>
                  <a:noFill/>
                </a:ln>
                <a:solidFill>
                  <a:schemeClr val="tx1"/>
                </a:solidFill>
                <a:effectLst/>
                <a:latin typeface="medium-content-serif-font"/>
              </a:rPr>
              <a:t> </a:t>
            </a:r>
            <a:r>
              <a:rPr kumimoji="0" lang="es-CO" altLang="es-CO" sz="1500" b="0" i="1" u="none" strike="noStrike" cap="none" normalizeH="0" baseline="0" dirty="0" err="1">
                <a:ln>
                  <a:noFill/>
                </a:ln>
                <a:solidFill>
                  <a:schemeClr val="tx1"/>
                </a:solidFill>
                <a:effectLst/>
                <a:latin typeface="medium-content-serif-font"/>
              </a:rPr>
              <a:t>will</a:t>
            </a:r>
            <a:r>
              <a:rPr kumimoji="0" lang="es-CO" altLang="es-CO" sz="1500" b="0" i="1" u="none" strike="noStrike" cap="none" normalizeH="0" baseline="0" dirty="0">
                <a:ln>
                  <a:noFill/>
                </a:ln>
                <a:solidFill>
                  <a:schemeClr val="tx1"/>
                </a:solidFill>
                <a:effectLst/>
                <a:latin typeface="medium-content-serif-font"/>
              </a:rPr>
              <a:t> match</a:t>
            </a:r>
            <a:r>
              <a:rPr kumimoji="0" lang="es-CO" altLang="es-CO" sz="1500" b="0" i="0" u="none" strike="noStrike" cap="none" normalizeH="0" baseline="0" dirty="0">
                <a:ln>
                  <a:noFill/>
                </a:ln>
                <a:solidFill>
                  <a:schemeClr val="tx1"/>
                </a:solidFill>
                <a:effectLst/>
                <a:latin typeface="medium-content-serif-font"/>
              </a:rPr>
              <a:t> as </a:t>
            </a:r>
            <a:r>
              <a:rPr kumimoji="0" lang="es-CO" altLang="es-CO" sz="1500" b="0" i="0" u="none" strike="noStrike" cap="none" normalizeH="0" baseline="0" dirty="0" err="1">
                <a:ln>
                  <a:noFill/>
                </a:ln>
                <a:solidFill>
                  <a:schemeClr val="tx1"/>
                </a:solidFill>
                <a:effectLst/>
                <a:latin typeface="medium-content-serif-font"/>
              </a:rPr>
              <a:t>well</a:t>
            </a:r>
            <a:r>
              <a:rPr kumimoji="0" lang="es-CO" altLang="es-CO" sz="1500" b="0" i="0" u="none" strike="noStrike" cap="none" normalizeH="0" baseline="0" dirty="0">
                <a:ln>
                  <a:noFill/>
                </a:ln>
                <a:solidFill>
                  <a:schemeClr val="tx1"/>
                </a:solidFill>
                <a:effectLst/>
                <a:latin typeface="medium-content-serif-fon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1500" dirty="0">
              <a:latin typeface="medium-content-serif-fon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19" name="Picture 3">
            <a:extLst>
              <a:ext uri="{FF2B5EF4-FFF2-40B4-BE49-F238E27FC236}">
                <a16:creationId xmlns:a16="http://schemas.microsoft.com/office/drawing/2014/main" id="{DED88705-E915-471F-A3E6-A7F2A3A0C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071" y="2190470"/>
            <a:ext cx="2487706" cy="809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3C5A9BC-E802-4EC4-810A-C6D854C75402}"/>
              </a:ext>
            </a:extLst>
          </p:cNvPr>
          <p:cNvSpPr>
            <a:spLocks noChangeArrowheads="1"/>
          </p:cNvSpPr>
          <p:nvPr/>
        </p:nvSpPr>
        <p:spPr bwMode="auto">
          <a:xfrm>
            <a:off x="282388" y="4658002"/>
            <a:ext cx="8216153"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500" b="0" i="0" u="none" strike="noStrike" cap="none" normalizeH="0" baseline="0" dirty="0" err="1">
                <a:ln>
                  <a:noFill/>
                </a:ln>
                <a:solidFill>
                  <a:schemeClr val="tx1"/>
                </a:solidFill>
                <a:effectLst/>
                <a:latin typeface="medium-content-serif-font"/>
              </a:rPr>
              <a:t>Since</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is</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likely</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never</a:t>
            </a:r>
            <a:r>
              <a:rPr kumimoji="0" lang="es-CO" altLang="es-CO" sz="1500" b="0" i="0" u="none" strike="noStrike" cap="none" normalizeH="0" baseline="0" dirty="0">
                <a:ln>
                  <a:noFill/>
                </a:ln>
                <a:solidFill>
                  <a:schemeClr val="tx1"/>
                </a:solidFill>
                <a:effectLst/>
                <a:latin typeface="medium-content-serif-font"/>
              </a:rPr>
              <a:t> happening, </a:t>
            </a:r>
            <a:r>
              <a:rPr kumimoji="0" lang="es-CO" altLang="es-CO" sz="1500" b="1" i="0" u="none" strike="noStrike" cap="none" normalizeH="0" baseline="0" dirty="0" err="1">
                <a:ln>
                  <a:noFill/>
                </a:ln>
                <a:solidFill>
                  <a:schemeClr val="tx1"/>
                </a:solidFill>
                <a:effectLst/>
                <a:latin typeface="medium-content-serif-font"/>
              </a:rPr>
              <a:t>cross-entropy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will</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have</a:t>
            </a:r>
            <a:r>
              <a:rPr kumimoji="0" lang="es-CO" altLang="es-CO" sz="1500" b="1" i="0" u="none" strike="noStrike" cap="none" normalizeH="0" baseline="0" dirty="0">
                <a:ln>
                  <a:noFill/>
                </a:ln>
                <a:solidFill>
                  <a:schemeClr val="tx1"/>
                </a:solidFill>
                <a:effectLst/>
                <a:latin typeface="medium-content-serif-font"/>
              </a:rPr>
              <a:t> a BIGGER </a:t>
            </a:r>
            <a:r>
              <a:rPr kumimoji="0" lang="es-CO" altLang="es-CO" sz="1500" b="1" i="0" u="none" strike="noStrike" cap="none" normalizeH="0" baseline="0" dirty="0" err="1">
                <a:ln>
                  <a:noFill/>
                </a:ln>
                <a:solidFill>
                  <a:schemeClr val="tx1"/>
                </a:solidFill>
                <a:effectLst/>
                <a:latin typeface="medium-content-serif-font"/>
              </a:rPr>
              <a:t>value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than</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the</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1" i="0" u="none" strike="noStrike" cap="none" normalizeH="0" baseline="0" dirty="0" err="1">
                <a:ln>
                  <a:noFill/>
                </a:ln>
                <a:solidFill>
                  <a:schemeClr val="tx1"/>
                </a:solidFill>
                <a:effectLst/>
                <a:latin typeface="medium-content-serif-font"/>
              </a:rPr>
              <a:t>entropy</a:t>
            </a:r>
            <a:r>
              <a:rPr kumimoji="0" lang="es-CO" altLang="es-CO" sz="1500" b="1"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computed</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on</a:t>
            </a:r>
            <a:r>
              <a:rPr kumimoji="0" lang="es-CO" altLang="es-CO" sz="1500" b="0" i="0" u="none" strike="noStrike" cap="none" normalizeH="0" baseline="0" dirty="0">
                <a:ln>
                  <a:noFill/>
                </a:ln>
                <a:solidFill>
                  <a:schemeClr val="tx1"/>
                </a:solidFill>
                <a:effectLst/>
                <a:latin typeface="medium-content-serif-font"/>
              </a:rPr>
              <a:t> </a:t>
            </a:r>
            <a:r>
              <a:rPr kumimoji="0" lang="es-CO" altLang="es-CO" sz="1500" b="0" i="0" u="none" strike="noStrike" cap="none" normalizeH="0" baseline="0" dirty="0" err="1">
                <a:ln>
                  <a:noFill/>
                </a:ln>
                <a:solidFill>
                  <a:schemeClr val="tx1"/>
                </a:solidFill>
                <a:effectLst/>
                <a:latin typeface="medium-content-serif-font"/>
              </a:rPr>
              <a:t>the</a:t>
            </a:r>
            <a:r>
              <a:rPr kumimoji="0" lang="es-CO" altLang="es-CO" sz="1500" b="0" i="0" u="none" strike="noStrike" cap="none" normalizeH="0" baseline="0" dirty="0">
                <a:ln>
                  <a:noFill/>
                </a:ln>
                <a:solidFill>
                  <a:schemeClr val="tx1"/>
                </a:solidFill>
                <a:effectLst/>
                <a:latin typeface="medium-content-serif-font"/>
              </a:rPr>
              <a:t> true </a:t>
            </a:r>
            <a:r>
              <a:rPr kumimoji="0" lang="es-CO" altLang="es-CO" sz="1500" b="0" i="0" u="none" strike="noStrike" cap="none" normalizeH="0" baseline="0" dirty="0" err="1">
                <a:ln>
                  <a:noFill/>
                </a:ln>
                <a:solidFill>
                  <a:schemeClr val="tx1"/>
                </a:solidFill>
                <a:effectLst/>
                <a:latin typeface="medium-content-serif-font"/>
              </a:rPr>
              <a:t>distribution</a:t>
            </a:r>
            <a:r>
              <a:rPr kumimoji="0" lang="es-CO" altLang="es-CO" sz="1500" b="0" i="0" u="none" strike="noStrike" cap="none" normalizeH="0" baseline="0" dirty="0">
                <a:ln>
                  <a:noFill/>
                </a:ln>
                <a:solidFill>
                  <a:schemeClr val="tx1"/>
                </a:solidFill>
                <a:effectLst/>
                <a:latin typeface="medium-content-serif-font"/>
              </a:rPr>
              <a:t>.</a:t>
            </a:r>
            <a:endParaRPr kumimoji="0" lang="es-CO" altLang="es-C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a:ln>
                  <a:noFill/>
                </a:ln>
                <a:solidFill>
                  <a:schemeClr val="tx1"/>
                </a:solidFill>
                <a:effectLst/>
                <a:latin typeface="Arial" panose="020B0604020202020204" pitchFamily="34" charset="0"/>
              </a:rPr>
              <a:t>  </a:t>
            </a:r>
            <a:r>
              <a:rPr kumimoji="0" lang="es-CO" altLang="es-CO" sz="2800" b="0" i="0" u="none" strike="noStrike" cap="none" normalizeH="0" baseline="0" dirty="0">
                <a:ln>
                  <a:noFill/>
                </a:ln>
                <a:solidFill>
                  <a:schemeClr val="tx1"/>
                </a:solidFill>
                <a:effectLst/>
                <a:latin typeface="Arial" panose="020B0604020202020204" pitchFamily="34" charset="0"/>
              </a:rPr>
              <a:t>                     </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222" name="Picture 6">
            <a:extLst>
              <a:ext uri="{FF2B5EF4-FFF2-40B4-BE49-F238E27FC236}">
                <a16:creationId xmlns:a16="http://schemas.microsoft.com/office/drawing/2014/main" id="{4F81BC38-0DF6-4270-A9FA-1377E770D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494" y="5192154"/>
            <a:ext cx="198120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17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BDA73C4-7FCA-4EB6-AAFB-D0B8AA59491F}"/>
              </a:ext>
            </a:extLst>
          </p:cNvPr>
          <p:cNvSpPr>
            <a:spLocks noChangeArrowheads="1"/>
          </p:cNvSpPr>
          <p:nvPr/>
        </p:nvSpPr>
        <p:spPr bwMode="auto">
          <a:xfrm>
            <a:off x="255494" y="414470"/>
            <a:ext cx="8633012" cy="14570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2964" rIns="0" bIns="-49197"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1" i="0" u="none" strike="noStrike" cap="none" normalizeH="0" baseline="0" dirty="0" err="1">
                <a:ln>
                  <a:noFill/>
                </a:ln>
                <a:solidFill>
                  <a:schemeClr val="tx1"/>
                </a:solidFill>
                <a:effectLst/>
                <a:latin typeface="medium-content-sans-serif-font"/>
              </a:rPr>
              <a:t>Kullback-Leibler</a:t>
            </a:r>
            <a:r>
              <a:rPr kumimoji="0" lang="es-CO" altLang="es-CO" sz="1600" b="1" i="0" u="none" strike="noStrike" cap="none" normalizeH="0" baseline="0" dirty="0">
                <a:ln>
                  <a:noFill/>
                </a:ln>
                <a:solidFill>
                  <a:schemeClr val="tx1"/>
                </a:solidFill>
                <a:effectLst/>
                <a:latin typeface="medium-content-sans-serif-font"/>
              </a:rPr>
              <a:t> </a:t>
            </a:r>
            <a:r>
              <a:rPr kumimoji="0" lang="es-CO" altLang="es-CO" sz="1600" b="1" i="0" u="none" strike="noStrike" cap="none" normalizeH="0" baseline="0" dirty="0" err="1">
                <a:ln>
                  <a:noFill/>
                </a:ln>
                <a:solidFill>
                  <a:schemeClr val="tx1"/>
                </a:solidFill>
                <a:effectLst/>
                <a:latin typeface="medium-content-sans-serif-font"/>
              </a:rPr>
              <a:t>Divergence</a:t>
            </a:r>
            <a:endParaRPr kumimoji="0" lang="es-CO" altLang="es-CO" sz="1600" b="1"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err="1">
                <a:ln>
                  <a:noFill/>
                </a:ln>
                <a:solidFill>
                  <a:schemeClr val="tx1"/>
                </a:solidFill>
                <a:effectLst/>
                <a:latin typeface="medium-content-serif-font"/>
              </a:rPr>
              <a:t>The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Kullback-Leibler</a:t>
            </a:r>
            <a:r>
              <a:rPr kumimoji="0" lang="es-CO" altLang="es-CO" sz="1600" b="1"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err="1">
                <a:ln>
                  <a:noFill/>
                </a:ln>
                <a:solidFill>
                  <a:schemeClr val="tx1"/>
                </a:solidFill>
                <a:effectLst/>
                <a:latin typeface="medium-content-serif-font"/>
              </a:rPr>
              <a:t>,or</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1" u="none" strike="noStrike" cap="none" normalizeH="0" baseline="0" dirty="0">
                <a:ln>
                  <a:noFill/>
                </a:ln>
                <a:solidFill>
                  <a:schemeClr val="tx1"/>
                </a:solidFill>
                <a:effectLst/>
                <a:latin typeface="medium-content-serif-font"/>
              </a:rPr>
              <a:t>KL </a:t>
            </a:r>
            <a:r>
              <a:rPr kumimoji="0" lang="es-CO" altLang="es-CO" sz="1600" b="1" i="1" u="none" strike="noStrike" cap="none" normalizeH="0" baseline="0" dirty="0" err="1">
                <a:ln>
                  <a:noFill/>
                </a:ln>
                <a:solidFill>
                  <a:schemeClr val="tx1"/>
                </a:solidFill>
                <a:effectLst/>
                <a:latin typeface="medium-content-serif-font"/>
              </a:rPr>
              <a:t>Divergence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for</a:t>
            </a:r>
            <a:r>
              <a:rPr kumimoji="0" lang="es-CO" altLang="es-CO" sz="1600" b="0" i="0" u="none" strike="noStrike" cap="none" normalizeH="0" baseline="0" dirty="0">
                <a:ln>
                  <a:noFill/>
                </a:ln>
                <a:solidFill>
                  <a:schemeClr val="tx1"/>
                </a:solidFill>
                <a:effectLst/>
                <a:latin typeface="medium-content-serif-font"/>
              </a:rPr>
              <a:t> short, </a:t>
            </a:r>
            <a:r>
              <a:rPr kumimoji="0" lang="es-CO" altLang="es-CO" sz="1600" b="0" i="0" u="none" strike="noStrike" cap="none" normalizeH="0" baseline="0" dirty="0" err="1">
                <a:ln>
                  <a:noFill/>
                </a:ln>
                <a:solidFill>
                  <a:schemeClr val="tx1"/>
                </a:solidFill>
                <a:effectLst/>
                <a:latin typeface="medium-content-serif-font"/>
              </a:rPr>
              <a:t>is</a:t>
            </a:r>
            <a:r>
              <a:rPr kumimoji="0" lang="es-CO" altLang="es-CO" sz="1600" b="0" i="0" u="none" strike="noStrike" cap="none" normalizeH="0" baseline="0" dirty="0">
                <a:ln>
                  <a:noFill/>
                </a:ln>
                <a:solidFill>
                  <a:schemeClr val="tx1"/>
                </a:solidFill>
                <a:effectLst/>
                <a:latin typeface="medium-content-serif-font"/>
              </a:rPr>
              <a:t> a </a:t>
            </a:r>
            <a:r>
              <a:rPr kumimoji="0" lang="es-CO" altLang="es-CO" sz="1600" b="0" i="0" u="none" strike="noStrike" cap="none" normalizeH="0" baseline="0" dirty="0" err="1">
                <a:ln>
                  <a:noFill/>
                </a:ln>
                <a:solidFill>
                  <a:schemeClr val="tx1"/>
                </a:solidFill>
                <a:effectLst/>
                <a:latin typeface="medium-content-serif-font"/>
              </a:rPr>
              <a:t>measure</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of</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1" i="0" u="none" strike="noStrike" cap="none" normalizeH="0" baseline="0" dirty="0" err="1">
                <a:ln>
                  <a:noFill/>
                </a:ln>
                <a:solidFill>
                  <a:schemeClr val="tx1"/>
                </a:solidFill>
                <a:effectLst/>
                <a:latin typeface="medium-content-serif-font"/>
              </a:rPr>
              <a:t>dissimilarity</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between</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two</a:t>
            </a:r>
            <a:r>
              <a:rPr kumimoji="0" lang="es-CO" altLang="es-CO" sz="1600" b="0" i="0" u="none" strike="noStrike" cap="none" normalizeH="0" baseline="0" dirty="0">
                <a:ln>
                  <a:noFill/>
                </a:ln>
                <a:solidFill>
                  <a:schemeClr val="tx1"/>
                </a:solidFill>
                <a:effectLst/>
                <a:latin typeface="medium-content-serif-font"/>
              </a:rPr>
              <a:t> </a:t>
            </a:r>
            <a:r>
              <a:rPr kumimoji="0" lang="es-CO" altLang="es-CO" sz="1600" b="0" i="0" u="none" strike="noStrike" cap="none" normalizeH="0" baseline="0" dirty="0" err="1">
                <a:ln>
                  <a:noFill/>
                </a:ln>
                <a:solidFill>
                  <a:schemeClr val="tx1"/>
                </a:solidFill>
                <a:effectLst/>
                <a:latin typeface="medium-content-serif-font"/>
              </a:rPr>
              <a:t>distributions</a:t>
            </a:r>
            <a:r>
              <a:rPr kumimoji="0" lang="es-CO" altLang="es-CO" sz="1600" b="0" i="0" u="none" strike="noStrike" cap="none" normalizeH="0" baseline="0" dirty="0">
                <a:ln>
                  <a:noFill/>
                </a:ln>
                <a:solidFill>
                  <a:schemeClr val="tx1"/>
                </a:solidFill>
                <a:effectLst/>
                <a:latin typeface="medium-content-serif-font"/>
              </a:rPr>
              <a:t>:</a:t>
            </a:r>
            <a:endParaRPr kumimoji="0" lang="es-CO" altLang="es-CO"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rPr>
              <a:t>                                  </a:t>
            </a:r>
          </a:p>
        </p:txBody>
      </p:sp>
      <p:pic>
        <p:nvPicPr>
          <p:cNvPr id="10243" name="Picture 3">
            <a:extLst>
              <a:ext uri="{FF2B5EF4-FFF2-40B4-BE49-F238E27FC236}">
                <a16:creationId xmlns:a16="http://schemas.microsoft.com/office/drawing/2014/main" id="{58A378EC-E0E9-4F55-9B38-54466E1E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341" y="2057586"/>
            <a:ext cx="5895975" cy="847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DB8723A-0062-4020-848C-2D46B913717F}"/>
              </a:ext>
            </a:extLst>
          </p:cNvPr>
          <p:cNvSpPr/>
          <p:nvPr/>
        </p:nvSpPr>
        <p:spPr>
          <a:xfrm>
            <a:off x="255494" y="3429000"/>
            <a:ext cx="8740588" cy="1569660"/>
          </a:xfrm>
          <a:prstGeom prst="rect">
            <a:avLst/>
          </a:prstGeom>
        </p:spPr>
        <p:txBody>
          <a:bodyPr wrap="square">
            <a:spAutoFit/>
          </a:bodyPr>
          <a:lstStyle/>
          <a:p>
            <a:r>
              <a:rPr lang="en-US" sz="1600" dirty="0">
                <a:latin typeface="+mn-lt"/>
              </a:rPr>
              <a:t>This means that, the </a:t>
            </a:r>
            <a:r>
              <a:rPr lang="en-US" sz="1600" b="1" dirty="0">
                <a:latin typeface="+mn-lt"/>
              </a:rPr>
              <a:t>closer p(y) gets to q(y)</a:t>
            </a:r>
            <a:r>
              <a:rPr lang="en-US" sz="1600" dirty="0">
                <a:latin typeface="+mn-lt"/>
              </a:rPr>
              <a:t>, the </a:t>
            </a:r>
            <a:r>
              <a:rPr lang="en-US" sz="1600" b="1" dirty="0">
                <a:latin typeface="+mn-lt"/>
              </a:rPr>
              <a:t>lower</a:t>
            </a:r>
            <a:r>
              <a:rPr lang="en-US" sz="1600" dirty="0">
                <a:latin typeface="+mn-lt"/>
              </a:rPr>
              <a:t> the </a:t>
            </a:r>
            <a:r>
              <a:rPr lang="en-US" sz="1600" b="1" dirty="0">
                <a:latin typeface="+mn-lt"/>
              </a:rPr>
              <a:t>divergence</a:t>
            </a:r>
            <a:r>
              <a:rPr lang="en-US" sz="1600" dirty="0">
                <a:latin typeface="+mn-lt"/>
              </a:rPr>
              <a:t> and, consequently, the </a:t>
            </a:r>
            <a:r>
              <a:rPr lang="en-US" sz="1600" b="1" dirty="0">
                <a:latin typeface="+mn-lt"/>
              </a:rPr>
              <a:t>cross-entropy</a:t>
            </a:r>
            <a:r>
              <a:rPr lang="en-US" sz="1600" dirty="0">
                <a:latin typeface="+mn-lt"/>
              </a:rPr>
              <a:t>, will be.</a:t>
            </a:r>
          </a:p>
          <a:p>
            <a:endParaRPr lang="en-US" sz="1600" dirty="0">
              <a:latin typeface="+mn-lt"/>
            </a:endParaRPr>
          </a:p>
          <a:p>
            <a:r>
              <a:rPr lang="en-US" sz="1600" dirty="0">
                <a:latin typeface="+mn-lt"/>
              </a:rPr>
              <a:t>So, we need to find a good </a:t>
            </a:r>
            <a:r>
              <a:rPr lang="en-US" sz="1600" b="1" dirty="0">
                <a:latin typeface="+mn-lt"/>
              </a:rPr>
              <a:t>p(y)</a:t>
            </a:r>
            <a:r>
              <a:rPr lang="en-US" sz="1600" dirty="0">
                <a:latin typeface="+mn-lt"/>
              </a:rPr>
              <a:t> to use… but, this is what our </a:t>
            </a:r>
            <a:r>
              <a:rPr lang="en-US" sz="1600" b="1" dirty="0">
                <a:latin typeface="+mn-lt"/>
              </a:rPr>
              <a:t>classifier</a:t>
            </a:r>
            <a:r>
              <a:rPr lang="en-US" sz="1600" dirty="0">
                <a:latin typeface="+mn-lt"/>
              </a:rPr>
              <a:t> should do, isn’t it?! </a:t>
            </a:r>
            <a:r>
              <a:rPr lang="en-US" sz="1600" b="1" dirty="0">
                <a:latin typeface="+mn-lt"/>
              </a:rPr>
              <a:t>And indeed it does</a:t>
            </a:r>
            <a:r>
              <a:rPr lang="en-US" sz="1600" dirty="0">
                <a:latin typeface="+mn-lt"/>
              </a:rPr>
              <a:t>! It looks for the </a:t>
            </a:r>
            <a:r>
              <a:rPr lang="en-US" sz="1600" b="1" dirty="0">
                <a:latin typeface="+mn-lt"/>
              </a:rPr>
              <a:t>best possible</a:t>
            </a:r>
            <a:r>
              <a:rPr lang="en-US" sz="1600" dirty="0">
                <a:latin typeface="+mn-lt"/>
              </a:rPr>
              <a:t> </a:t>
            </a:r>
            <a:r>
              <a:rPr lang="en-US" sz="1600" b="1" dirty="0">
                <a:latin typeface="+mn-lt"/>
              </a:rPr>
              <a:t>p(y)</a:t>
            </a:r>
            <a:r>
              <a:rPr lang="en-US" sz="1600" dirty="0">
                <a:latin typeface="+mn-lt"/>
              </a:rPr>
              <a:t>, which is the one that </a:t>
            </a:r>
            <a:r>
              <a:rPr lang="en-US" sz="1600" b="1" dirty="0">
                <a:latin typeface="+mn-lt"/>
              </a:rPr>
              <a:t>minimizes the cross-entropy</a:t>
            </a:r>
            <a:r>
              <a:rPr lang="en-US" sz="1600" dirty="0">
                <a:latin typeface="+mn-lt"/>
              </a:rPr>
              <a:t>.</a:t>
            </a:r>
          </a:p>
        </p:txBody>
      </p:sp>
    </p:spTree>
    <p:extLst>
      <p:ext uri="{BB962C8B-B14F-4D97-AF65-F5344CB8AC3E}">
        <p14:creationId xmlns:p14="http://schemas.microsoft.com/office/powerpoint/2010/main" val="3890886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4964EF6-649F-4190-8637-78822C118A7D}"/>
              </a:ext>
            </a:extLst>
          </p:cNvPr>
          <p:cNvSpPr/>
          <p:nvPr/>
        </p:nvSpPr>
        <p:spPr>
          <a:xfrm>
            <a:off x="510987" y="763074"/>
            <a:ext cx="7960659" cy="954107"/>
          </a:xfrm>
          <a:prstGeom prst="rect">
            <a:avLst/>
          </a:prstGeom>
        </p:spPr>
        <p:txBody>
          <a:bodyPr wrap="square">
            <a:spAutoFit/>
          </a:bodyPr>
          <a:lstStyle/>
          <a:p>
            <a:r>
              <a:rPr lang="en-US" b="1" dirty="0">
                <a:latin typeface="medium-content-sans-serif-font"/>
              </a:rPr>
              <a:t>Loss Function</a:t>
            </a:r>
          </a:p>
          <a:p>
            <a:r>
              <a:rPr lang="en-US" dirty="0">
                <a:latin typeface="medium-content-serif-font"/>
              </a:rPr>
              <a:t>During its training, the </a:t>
            </a:r>
            <a:r>
              <a:rPr lang="en-US" b="1" dirty="0">
                <a:latin typeface="medium-content-serif-font"/>
              </a:rPr>
              <a:t>classifier</a:t>
            </a:r>
            <a:r>
              <a:rPr lang="en-US" dirty="0">
                <a:latin typeface="medium-content-serif-font"/>
              </a:rPr>
              <a:t> uses each of the </a:t>
            </a:r>
            <a:r>
              <a:rPr lang="en-US" b="1" dirty="0">
                <a:latin typeface="medium-content-serif-font"/>
              </a:rPr>
              <a:t>N points</a:t>
            </a:r>
            <a:r>
              <a:rPr lang="en-US" dirty="0">
                <a:latin typeface="medium-content-serif-font"/>
              </a:rPr>
              <a:t> in its training set to compute the </a:t>
            </a:r>
            <a:r>
              <a:rPr lang="en-US" b="1" dirty="0">
                <a:latin typeface="medium-content-serif-font"/>
              </a:rPr>
              <a:t>cross-entropy </a:t>
            </a:r>
            <a:r>
              <a:rPr lang="en-US" dirty="0">
                <a:latin typeface="medium-content-serif-font"/>
              </a:rPr>
              <a:t>loss, effectively </a:t>
            </a:r>
            <a:r>
              <a:rPr lang="en-US" b="1" dirty="0">
                <a:latin typeface="medium-content-serif-font"/>
              </a:rPr>
              <a:t>fitting the distribution p(y)</a:t>
            </a:r>
            <a:r>
              <a:rPr lang="en-US" dirty="0">
                <a:latin typeface="medium-content-serif-font"/>
              </a:rPr>
              <a:t>! Since the probability of each point is 1/N, cross-entropy is given by:</a:t>
            </a:r>
          </a:p>
        </p:txBody>
      </p:sp>
      <p:pic>
        <p:nvPicPr>
          <p:cNvPr id="11266" name="Picture 2">
            <a:extLst>
              <a:ext uri="{FF2B5EF4-FFF2-40B4-BE49-F238E27FC236}">
                <a16:creationId xmlns:a16="http://schemas.microsoft.com/office/drawing/2014/main" id="{036F6172-080F-4DB3-BE96-26E3C467C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647" y="2410775"/>
            <a:ext cx="3914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C868F2A-8ABC-4996-847C-7B76C17068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941" y="4053448"/>
            <a:ext cx="21907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97929CF-59F7-4713-A768-EB616787D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258" y="5397874"/>
            <a:ext cx="56388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34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6 Imagen">
            <a:extLst>
              <a:ext uri="{FF2B5EF4-FFF2-40B4-BE49-F238E27FC236}">
                <a16:creationId xmlns:a16="http://schemas.microsoft.com/office/drawing/2014/main" id="{53A9E190-953F-468C-8B4B-2956139131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66EBCE47-3ED5-4216-B861-130B03E9A365}"/>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7207D80D-0F21-40EC-A02A-2B7C2059BE2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Rectángulo 3">
            <a:extLst>
              <a:ext uri="{FF2B5EF4-FFF2-40B4-BE49-F238E27FC236}">
                <a16:creationId xmlns:a16="http://schemas.microsoft.com/office/drawing/2014/main" id="{F216B457-1487-406D-A020-9BF2C6F45258}"/>
              </a:ext>
            </a:extLst>
          </p:cNvPr>
          <p:cNvSpPr/>
          <p:nvPr/>
        </p:nvSpPr>
        <p:spPr>
          <a:xfrm>
            <a:off x="350411" y="825593"/>
            <a:ext cx="3547766" cy="338554"/>
          </a:xfrm>
          <a:prstGeom prst="rect">
            <a:avLst/>
          </a:prstGeom>
        </p:spPr>
        <p:txBody>
          <a:bodyPr wrap="none">
            <a:spAutoFit/>
          </a:bodyPr>
          <a:lstStyle/>
          <a:p>
            <a:r>
              <a:rPr lang="es-CO" sz="1600" dirty="0" err="1">
                <a:latin typeface="+mn-lt"/>
              </a:rPr>
              <a:t>Loss</a:t>
            </a:r>
            <a:r>
              <a:rPr lang="es-CO" sz="1600" dirty="0">
                <a:latin typeface="+mn-lt"/>
              </a:rPr>
              <a:t> </a:t>
            </a:r>
            <a:r>
              <a:rPr lang="es-CO" sz="1600" dirty="0" err="1">
                <a:latin typeface="+mn-lt"/>
              </a:rPr>
              <a:t>funtion</a:t>
            </a:r>
            <a:r>
              <a:rPr lang="es-CO" sz="1600" dirty="0">
                <a:latin typeface="+mn-lt"/>
              </a:rPr>
              <a:t> </a:t>
            </a:r>
            <a:r>
              <a:rPr lang="es-CO" sz="1600" dirty="0" err="1">
                <a:latin typeface="+mn-lt"/>
              </a:rPr>
              <a:t>for</a:t>
            </a:r>
            <a:r>
              <a:rPr lang="es-CO" sz="1600" dirty="0">
                <a:latin typeface="+mn-lt"/>
              </a:rPr>
              <a:t> </a:t>
            </a:r>
            <a:r>
              <a:rPr lang="es-CO" sz="1600" dirty="0" err="1">
                <a:latin typeface="+mn-lt"/>
              </a:rPr>
              <a:t>binary</a:t>
            </a:r>
            <a:r>
              <a:rPr lang="es-CO" sz="1600" dirty="0">
                <a:latin typeface="+mn-lt"/>
              </a:rPr>
              <a:t> </a:t>
            </a:r>
            <a:r>
              <a:rPr lang="es-CO" sz="1600" dirty="0" err="1">
                <a:latin typeface="+mn-lt"/>
              </a:rPr>
              <a:t>classification</a:t>
            </a:r>
            <a:endParaRPr lang="es-CO" sz="1600" dirty="0">
              <a:latin typeface="+mn-lt"/>
            </a:endParaRPr>
          </a:p>
        </p:txBody>
      </p:sp>
      <p:pic>
        <p:nvPicPr>
          <p:cNvPr id="1028" name="Picture 4">
            <a:extLst>
              <a:ext uri="{FF2B5EF4-FFF2-40B4-BE49-F238E27FC236}">
                <a16:creationId xmlns:a16="http://schemas.microsoft.com/office/drawing/2014/main" id="{6B793BFB-0CCB-4D6D-9970-6DCAA9462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680" y="2287260"/>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BB516414-F48D-4F46-BBF2-BEF1FD735E2B}"/>
              </a:ext>
            </a:extLst>
          </p:cNvPr>
          <p:cNvSpPr/>
          <p:nvPr/>
        </p:nvSpPr>
        <p:spPr>
          <a:xfrm>
            <a:off x="3455894" y="2287260"/>
            <a:ext cx="1317812" cy="7524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de flecha 9">
            <a:extLst>
              <a:ext uri="{FF2B5EF4-FFF2-40B4-BE49-F238E27FC236}">
                <a16:creationId xmlns:a16="http://schemas.microsoft.com/office/drawing/2014/main" id="{55BC27FB-2085-49EB-A7FE-0A1104F98230}"/>
              </a:ext>
            </a:extLst>
          </p:cNvPr>
          <p:cNvCxnSpPr>
            <a:stCxn id="8" idx="0"/>
          </p:cNvCxnSpPr>
          <p:nvPr/>
        </p:nvCxnSpPr>
        <p:spPr>
          <a:xfrm flipV="1">
            <a:off x="4114800" y="1680882"/>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D4D7A1DB-CE2C-4B76-B70F-774C228813CE}"/>
              </a:ext>
            </a:extLst>
          </p:cNvPr>
          <p:cNvSpPr txBox="1"/>
          <p:nvPr/>
        </p:nvSpPr>
        <p:spPr>
          <a:xfrm>
            <a:off x="1799295" y="1255893"/>
            <a:ext cx="6564618" cy="307777"/>
          </a:xfrm>
          <a:prstGeom prst="rect">
            <a:avLst/>
          </a:prstGeom>
          <a:noFill/>
        </p:spPr>
        <p:txBody>
          <a:bodyPr wrap="none" rtlCol="0">
            <a:spAutoFit/>
          </a:bodyPr>
          <a:lstStyle/>
          <a:p>
            <a:r>
              <a:rPr lang="es-CO" b="1" dirty="0"/>
              <a:t>Cuando la clase es igual a 1 </a:t>
            </a:r>
            <a:r>
              <a:rPr lang="es-CO" b="1" dirty="0">
                <a:sym typeface="Wingdings" panose="05000000000000000000" pitchFamily="2" charset="2"/>
              </a:rPr>
              <a:t>(</a:t>
            </a:r>
            <a:r>
              <a:rPr lang="es-CO" b="1" dirty="0"/>
              <a:t>y=1) adicional la log probabilidad de que sea 1</a:t>
            </a:r>
          </a:p>
        </p:txBody>
      </p:sp>
      <p:sp>
        <p:nvSpPr>
          <p:cNvPr id="12" name="CuadroTexto 11">
            <a:extLst>
              <a:ext uri="{FF2B5EF4-FFF2-40B4-BE49-F238E27FC236}">
                <a16:creationId xmlns:a16="http://schemas.microsoft.com/office/drawing/2014/main" id="{DA3646B1-2F04-4847-8771-91A90D3A9C0E}"/>
              </a:ext>
            </a:extLst>
          </p:cNvPr>
          <p:cNvSpPr txBox="1"/>
          <p:nvPr/>
        </p:nvSpPr>
        <p:spPr>
          <a:xfrm>
            <a:off x="4657361" y="1522405"/>
            <a:ext cx="899605" cy="307777"/>
          </a:xfrm>
          <a:prstGeom prst="rect">
            <a:avLst/>
          </a:prstGeom>
          <a:noFill/>
        </p:spPr>
        <p:txBody>
          <a:bodyPr wrap="none" rtlCol="0">
            <a:spAutoFit/>
          </a:bodyPr>
          <a:lstStyle/>
          <a:p>
            <a:r>
              <a:rPr lang="es-CO" dirty="0"/>
              <a:t>log (p(y))</a:t>
            </a:r>
          </a:p>
        </p:txBody>
      </p:sp>
      <p:sp>
        <p:nvSpPr>
          <p:cNvPr id="15" name="Rectángulo: esquinas redondeadas 14">
            <a:extLst>
              <a:ext uri="{FF2B5EF4-FFF2-40B4-BE49-F238E27FC236}">
                <a16:creationId xmlns:a16="http://schemas.microsoft.com/office/drawing/2014/main" id="{18CC7175-13FC-4FB6-A4AF-341A684F2C8E}"/>
              </a:ext>
            </a:extLst>
          </p:cNvPr>
          <p:cNvSpPr/>
          <p:nvPr/>
        </p:nvSpPr>
        <p:spPr>
          <a:xfrm>
            <a:off x="4898060" y="2287260"/>
            <a:ext cx="2162766"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4" name="Conector recto de flecha 13">
            <a:extLst>
              <a:ext uri="{FF2B5EF4-FFF2-40B4-BE49-F238E27FC236}">
                <a16:creationId xmlns:a16="http://schemas.microsoft.com/office/drawing/2014/main" id="{2BC4CB73-CC3C-4C81-8AB0-14BC61139C09}"/>
              </a:ext>
            </a:extLst>
          </p:cNvPr>
          <p:cNvCxnSpPr>
            <a:stCxn id="15" idx="0"/>
          </p:cNvCxnSpPr>
          <p:nvPr/>
        </p:nvCxnSpPr>
        <p:spPr>
          <a:xfrm flipV="1">
            <a:off x="5979443" y="1676294"/>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AF84C20C-2B8F-4519-ACC2-721C209C331F}"/>
              </a:ext>
            </a:extLst>
          </p:cNvPr>
          <p:cNvSpPr txBox="1"/>
          <p:nvPr/>
        </p:nvSpPr>
        <p:spPr>
          <a:xfrm>
            <a:off x="6514606" y="1525976"/>
            <a:ext cx="437940" cy="307777"/>
          </a:xfrm>
          <a:prstGeom prst="rect">
            <a:avLst/>
          </a:prstGeom>
          <a:noFill/>
        </p:spPr>
        <p:txBody>
          <a:bodyPr wrap="none" rtlCol="0">
            <a:spAutoFit/>
          </a:bodyPr>
          <a:lstStyle/>
          <a:p>
            <a:r>
              <a:rPr lang="es-CO" dirty="0"/>
              <a:t>= 0</a:t>
            </a:r>
          </a:p>
        </p:txBody>
      </p:sp>
      <p:pic>
        <p:nvPicPr>
          <p:cNvPr id="19" name="Picture 4">
            <a:extLst>
              <a:ext uri="{FF2B5EF4-FFF2-40B4-BE49-F238E27FC236}">
                <a16:creationId xmlns:a16="http://schemas.microsoft.com/office/drawing/2014/main" id="{2E227E08-20DE-4014-9B6D-BD5A30548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4583121"/>
            <a:ext cx="5219700" cy="7524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esquinas redondeadas 19">
            <a:extLst>
              <a:ext uri="{FF2B5EF4-FFF2-40B4-BE49-F238E27FC236}">
                <a16:creationId xmlns:a16="http://schemas.microsoft.com/office/drawing/2014/main" id="{4D789905-7A65-4CE2-8A9E-DFF022EB7F51}"/>
              </a:ext>
            </a:extLst>
          </p:cNvPr>
          <p:cNvSpPr/>
          <p:nvPr/>
        </p:nvSpPr>
        <p:spPr>
          <a:xfrm>
            <a:off x="3590364" y="4583121"/>
            <a:ext cx="1317812" cy="7524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Conector recto de flecha 20">
            <a:extLst>
              <a:ext uri="{FF2B5EF4-FFF2-40B4-BE49-F238E27FC236}">
                <a16:creationId xmlns:a16="http://schemas.microsoft.com/office/drawing/2014/main" id="{2FD0E6D5-5DDF-48B8-BCD5-23B257E5A63D}"/>
              </a:ext>
            </a:extLst>
          </p:cNvPr>
          <p:cNvCxnSpPr>
            <a:stCxn id="20" idx="0"/>
          </p:cNvCxnSpPr>
          <p:nvPr/>
        </p:nvCxnSpPr>
        <p:spPr>
          <a:xfrm flipV="1">
            <a:off x="4249270" y="3976743"/>
            <a:ext cx="457200" cy="60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ED29E9D-D068-4D84-B769-04B1AF0E7E06}"/>
              </a:ext>
            </a:extLst>
          </p:cNvPr>
          <p:cNvSpPr txBox="1"/>
          <p:nvPr/>
        </p:nvSpPr>
        <p:spPr>
          <a:xfrm>
            <a:off x="1902038" y="3601610"/>
            <a:ext cx="5920210" cy="307777"/>
          </a:xfrm>
          <a:prstGeom prst="rect">
            <a:avLst/>
          </a:prstGeom>
          <a:noFill/>
        </p:spPr>
        <p:txBody>
          <a:bodyPr wrap="none" rtlCol="0">
            <a:spAutoFit/>
          </a:bodyPr>
          <a:lstStyle/>
          <a:p>
            <a:r>
              <a:rPr lang="es-CO" b="1" dirty="0"/>
              <a:t>Cuando la clase es cero (y=0) adiciona la log probabilidad que sea 0</a:t>
            </a:r>
          </a:p>
        </p:txBody>
      </p:sp>
      <p:sp>
        <p:nvSpPr>
          <p:cNvPr id="23" name="CuadroTexto 22">
            <a:extLst>
              <a:ext uri="{FF2B5EF4-FFF2-40B4-BE49-F238E27FC236}">
                <a16:creationId xmlns:a16="http://schemas.microsoft.com/office/drawing/2014/main" id="{EC35C12A-2C36-4C73-90DB-6B5D35BC8267}"/>
              </a:ext>
            </a:extLst>
          </p:cNvPr>
          <p:cNvSpPr txBox="1"/>
          <p:nvPr/>
        </p:nvSpPr>
        <p:spPr>
          <a:xfrm>
            <a:off x="4791831" y="3818266"/>
            <a:ext cx="437940" cy="307777"/>
          </a:xfrm>
          <a:prstGeom prst="rect">
            <a:avLst/>
          </a:prstGeom>
          <a:noFill/>
        </p:spPr>
        <p:txBody>
          <a:bodyPr wrap="none" rtlCol="0">
            <a:spAutoFit/>
          </a:bodyPr>
          <a:lstStyle/>
          <a:p>
            <a:r>
              <a:rPr lang="es-CO" dirty="0"/>
              <a:t>= 0</a:t>
            </a:r>
          </a:p>
        </p:txBody>
      </p:sp>
      <p:sp>
        <p:nvSpPr>
          <p:cNvPr id="24" name="Rectángulo: esquinas redondeadas 23">
            <a:extLst>
              <a:ext uri="{FF2B5EF4-FFF2-40B4-BE49-F238E27FC236}">
                <a16:creationId xmlns:a16="http://schemas.microsoft.com/office/drawing/2014/main" id="{4DD94B81-FA66-4BAB-A928-52EC39C2CF49}"/>
              </a:ext>
            </a:extLst>
          </p:cNvPr>
          <p:cNvSpPr/>
          <p:nvPr/>
        </p:nvSpPr>
        <p:spPr>
          <a:xfrm>
            <a:off x="5032530" y="4583121"/>
            <a:ext cx="2162766" cy="752475"/>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recto de flecha 24">
            <a:extLst>
              <a:ext uri="{FF2B5EF4-FFF2-40B4-BE49-F238E27FC236}">
                <a16:creationId xmlns:a16="http://schemas.microsoft.com/office/drawing/2014/main" id="{5682294F-166E-4EC7-843E-7432F4BB956C}"/>
              </a:ext>
            </a:extLst>
          </p:cNvPr>
          <p:cNvCxnSpPr>
            <a:stCxn id="24" idx="0"/>
          </p:cNvCxnSpPr>
          <p:nvPr/>
        </p:nvCxnSpPr>
        <p:spPr>
          <a:xfrm flipV="1">
            <a:off x="6113913" y="3972155"/>
            <a:ext cx="422477" cy="610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498EFA7F-0D16-431B-A7A9-72C7D638A7FC}"/>
              </a:ext>
            </a:extLst>
          </p:cNvPr>
          <p:cNvSpPr txBox="1"/>
          <p:nvPr/>
        </p:nvSpPr>
        <p:spPr>
          <a:xfrm>
            <a:off x="6649076" y="3821837"/>
            <a:ext cx="1197764" cy="307777"/>
          </a:xfrm>
          <a:prstGeom prst="rect">
            <a:avLst/>
          </a:prstGeom>
          <a:noFill/>
        </p:spPr>
        <p:txBody>
          <a:bodyPr wrap="none" rtlCol="0">
            <a:spAutoFit/>
          </a:bodyPr>
          <a:lstStyle/>
          <a:p>
            <a:r>
              <a:rPr lang="es-CO" dirty="0"/>
              <a:t>log (1 – p(y))</a:t>
            </a:r>
          </a:p>
        </p:txBody>
      </p:sp>
    </p:spTree>
    <p:extLst>
      <p:ext uri="{BB962C8B-B14F-4D97-AF65-F5344CB8AC3E}">
        <p14:creationId xmlns:p14="http://schemas.microsoft.com/office/powerpoint/2010/main" val="2518443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968EA3B-EF7A-4A62-971A-308D1F205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2" y="1254410"/>
            <a:ext cx="612457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99CC4D67-B114-4B8F-916C-3BF84363F8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1B207A21-A143-4E74-BB67-AF7CB62DDF1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8452C31A-827E-4CF5-AFA6-491D5A6748C3}"/>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2050" name="Picture 2">
            <a:extLst>
              <a:ext uri="{FF2B5EF4-FFF2-40B4-BE49-F238E27FC236}">
                <a16:creationId xmlns:a16="http://schemas.microsoft.com/office/drawing/2014/main" id="{A33D73CC-AE9A-43A2-99A9-4F386C636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4017313"/>
            <a:ext cx="59055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hacia abajo 7">
            <a:extLst>
              <a:ext uri="{FF2B5EF4-FFF2-40B4-BE49-F238E27FC236}">
                <a16:creationId xmlns:a16="http://schemas.microsoft.com/office/drawing/2014/main" id="{4D619A2E-3EE8-4D35-AD3D-0CBE8F844494}"/>
              </a:ext>
            </a:extLst>
          </p:cNvPr>
          <p:cNvSpPr/>
          <p:nvPr/>
        </p:nvSpPr>
        <p:spPr>
          <a:xfrm>
            <a:off x="4329953" y="2840687"/>
            <a:ext cx="618565" cy="5883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6360399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 Imagen">
            <a:extLst>
              <a:ext uri="{FF2B5EF4-FFF2-40B4-BE49-F238E27FC236}">
                <a16:creationId xmlns:a16="http://schemas.microsoft.com/office/drawing/2014/main" id="{9EFCF168-CEBF-4578-8D58-4DCC50E9E9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8918D08A-4191-4FD5-A3D5-1EC8AC30489D}"/>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B105407D-5029-4545-86AE-E93EDC0F180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pic>
        <p:nvPicPr>
          <p:cNvPr id="3074" name="Picture 2">
            <a:extLst>
              <a:ext uri="{FF2B5EF4-FFF2-40B4-BE49-F238E27FC236}">
                <a16:creationId xmlns:a16="http://schemas.microsoft.com/office/drawing/2014/main" id="{260C0E5A-7D6F-4F6D-BBC5-233977393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2405063"/>
            <a:ext cx="6534150" cy="20478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18E3AC1-40D5-4A01-81E1-CC51D0E9E2A3}"/>
              </a:ext>
            </a:extLst>
          </p:cNvPr>
          <p:cNvSpPr txBox="1"/>
          <p:nvPr/>
        </p:nvSpPr>
        <p:spPr>
          <a:xfrm>
            <a:off x="466394" y="1087214"/>
            <a:ext cx="2108269" cy="369332"/>
          </a:xfrm>
          <a:prstGeom prst="rect">
            <a:avLst/>
          </a:prstGeom>
          <a:noFill/>
        </p:spPr>
        <p:txBody>
          <a:bodyPr wrap="none" rtlCol="0">
            <a:spAutoFit/>
          </a:bodyPr>
          <a:lstStyle/>
          <a:p>
            <a:r>
              <a:rPr lang="es-CO" sz="1800" dirty="0" err="1"/>
              <a:t>Logistic</a:t>
            </a:r>
            <a:r>
              <a:rPr lang="es-CO" sz="1800" dirty="0"/>
              <a:t> </a:t>
            </a:r>
            <a:r>
              <a:rPr lang="es-CO" sz="1800" dirty="0" err="1"/>
              <a:t>regression</a:t>
            </a:r>
            <a:endParaRPr lang="es-CO" sz="1800" dirty="0"/>
          </a:p>
        </p:txBody>
      </p:sp>
    </p:spTree>
    <p:extLst>
      <p:ext uri="{BB962C8B-B14F-4D97-AF65-F5344CB8AC3E}">
        <p14:creationId xmlns:p14="http://schemas.microsoft.com/office/powerpoint/2010/main" val="33390928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D546979-DBBE-4EA9-9363-C20389B57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613" y="1422759"/>
            <a:ext cx="6505575"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3EFB873-7643-46D8-A539-541C729B1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4248991"/>
            <a:ext cx="64579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87C2C5AF-D54D-425E-9C52-68DE8CC2CC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6">
            <a:extLst>
              <a:ext uri="{FF2B5EF4-FFF2-40B4-BE49-F238E27FC236}">
                <a16:creationId xmlns:a16="http://schemas.microsoft.com/office/drawing/2014/main" id="{A16135C1-3F79-4D34-A0FE-68799A003CA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9E79EA47-5E6F-464A-B158-CC51EC7438AD}"/>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CuadroTexto 1">
            <a:extLst>
              <a:ext uri="{FF2B5EF4-FFF2-40B4-BE49-F238E27FC236}">
                <a16:creationId xmlns:a16="http://schemas.microsoft.com/office/drawing/2014/main" id="{FC123198-BD8A-4A68-A592-20C57097404E}"/>
              </a:ext>
            </a:extLst>
          </p:cNvPr>
          <p:cNvSpPr txBox="1"/>
          <p:nvPr/>
        </p:nvSpPr>
        <p:spPr>
          <a:xfrm>
            <a:off x="1090613" y="888451"/>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1</a:t>
            </a:r>
          </a:p>
        </p:txBody>
      </p:sp>
      <p:sp>
        <p:nvSpPr>
          <p:cNvPr id="8" name="CuadroTexto 7">
            <a:extLst>
              <a:ext uri="{FF2B5EF4-FFF2-40B4-BE49-F238E27FC236}">
                <a16:creationId xmlns:a16="http://schemas.microsoft.com/office/drawing/2014/main" id="{A09BFF93-5A40-41E2-B38F-6ADE2394887D}"/>
              </a:ext>
            </a:extLst>
          </p:cNvPr>
          <p:cNvSpPr txBox="1"/>
          <p:nvPr/>
        </p:nvSpPr>
        <p:spPr>
          <a:xfrm>
            <a:off x="1090613" y="3857837"/>
            <a:ext cx="2549096" cy="338554"/>
          </a:xfrm>
          <a:prstGeom prst="rect">
            <a:avLst/>
          </a:prstGeom>
          <a:noFill/>
        </p:spPr>
        <p:txBody>
          <a:bodyPr wrap="none" rtlCol="0">
            <a:spAutoFit/>
          </a:bodyPr>
          <a:lstStyle/>
          <a:p>
            <a:r>
              <a:rPr lang="es-CO" sz="1600" dirty="0" err="1"/>
              <a:t>Predicted</a:t>
            </a:r>
            <a:r>
              <a:rPr lang="es-CO" sz="1600" dirty="0"/>
              <a:t> </a:t>
            </a:r>
            <a:r>
              <a:rPr lang="es-CO" sz="1600" dirty="0" err="1"/>
              <a:t>probabilities</a:t>
            </a:r>
            <a:r>
              <a:rPr lang="es-CO" sz="1600" dirty="0"/>
              <a:t> = 0</a:t>
            </a:r>
          </a:p>
        </p:txBody>
      </p:sp>
    </p:spTree>
    <p:extLst>
      <p:ext uri="{BB962C8B-B14F-4D97-AF65-F5344CB8AC3E}">
        <p14:creationId xmlns:p14="http://schemas.microsoft.com/office/powerpoint/2010/main" val="263689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1D8591-819C-495A-B867-6E238640A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467" y="826224"/>
            <a:ext cx="40481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 name="6 Imagen">
            <a:extLst>
              <a:ext uri="{FF2B5EF4-FFF2-40B4-BE49-F238E27FC236}">
                <a16:creationId xmlns:a16="http://schemas.microsoft.com/office/drawing/2014/main" id="{46BBBE43-95C9-48EC-94E9-2113D681AB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6">
            <a:extLst>
              <a:ext uri="{FF2B5EF4-FFF2-40B4-BE49-F238E27FC236}">
                <a16:creationId xmlns:a16="http://schemas.microsoft.com/office/drawing/2014/main" id="{4B9E0BED-E3FF-4C9F-8628-A8CB00DEE23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1726C594-E937-4918-8732-0E89DAB8CC85}"/>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4" name="Flecha: hacia abajo 3">
            <a:extLst>
              <a:ext uri="{FF2B5EF4-FFF2-40B4-BE49-F238E27FC236}">
                <a16:creationId xmlns:a16="http://schemas.microsoft.com/office/drawing/2014/main" id="{A971863C-E694-45A8-93B7-44B9AF7A0925}"/>
              </a:ext>
            </a:extLst>
          </p:cNvPr>
          <p:cNvSpPr/>
          <p:nvPr/>
        </p:nvSpPr>
        <p:spPr>
          <a:xfrm>
            <a:off x="4117322" y="3563121"/>
            <a:ext cx="524435" cy="699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124" name="Picture 4">
            <a:extLst>
              <a:ext uri="{FF2B5EF4-FFF2-40B4-BE49-F238E27FC236}">
                <a16:creationId xmlns:a16="http://schemas.microsoft.com/office/drawing/2014/main" id="{18C89D57-23EE-405A-8F6F-8278C5CFF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467" y="4348912"/>
            <a:ext cx="413385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5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32A46-A93F-46C3-AAEC-8C17F1D4C6B7}"/>
              </a:ext>
            </a:extLst>
          </p:cNvPr>
          <p:cNvSpPr>
            <a:spLocks noChangeArrowheads="1"/>
          </p:cNvSpPr>
          <p:nvPr/>
        </p:nvSpPr>
        <p:spPr bwMode="auto">
          <a:xfrm>
            <a:off x="294372" y="535716"/>
            <a:ext cx="8652132" cy="627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39637"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Bias</a:t>
            </a:r>
            <a:r>
              <a:rPr kumimoji="0" lang="en-US" altLang="en-US" sz="1600" b="0" i="0" u="none" strike="noStrike" cap="none" normalizeH="0" baseline="0" dirty="0">
                <a:ln>
                  <a:noFill/>
                </a:ln>
                <a:solidFill>
                  <a:schemeClr val="tx1"/>
                </a:solidFill>
                <a:effectLst/>
              </a:rPr>
              <a:t> is the amount of error introduced by approximating real-world phenomena with a simplified model.</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Bias</a:t>
            </a:r>
            <a:r>
              <a:rPr lang="en-US" altLang="en-US" sz="1600" dirty="0"/>
              <a:t>: Suggests less assumptions about the form of the target function. Decision Trees, k-NN and Support Vector Machines. </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b="1" dirty="0"/>
          </a:p>
          <a:p>
            <a:pPr marL="285750" indent="-285750" algn="just" eaLnBrk="0" fontAlgn="base" hangingPunct="0">
              <a:spcBef>
                <a:spcPct val="0"/>
              </a:spcBef>
              <a:spcAft>
                <a:spcPct val="0"/>
              </a:spcAft>
              <a:buFont typeface="Wingdings" panose="05000000000000000000" pitchFamily="2" charset="2"/>
              <a:buChar char="§"/>
            </a:pPr>
            <a:r>
              <a:rPr lang="en-US" altLang="en-US" sz="1600" b="1" dirty="0"/>
              <a:t>Bias</a:t>
            </a:r>
            <a:r>
              <a:rPr lang="en-US" altLang="en-US" sz="1600" dirty="0"/>
              <a:t>: Suggests more assumptions about the form of the target function. Linear Regression, Linear Discriminant Analysis and Logistic Regression.</a:t>
            </a:r>
          </a:p>
          <a:p>
            <a:pPr lvl="0" algn="just" eaLnBrk="0" fontAlgn="base" hangingPunct="0">
              <a:spcBef>
                <a:spcPct val="0"/>
              </a:spcBef>
              <a:spcAft>
                <a:spcPct val="0"/>
              </a:spcAft>
            </a:pPr>
            <a:endParaRPr lang="en-US" altLang="en-US" sz="1600" dirty="0"/>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Variance</a:t>
            </a:r>
            <a:r>
              <a:rPr kumimoji="0" lang="en-US" altLang="en-US" sz="1600" b="0" i="0" u="none" strike="noStrike" cap="none" normalizeH="0" baseline="0" dirty="0">
                <a:ln>
                  <a:noFill/>
                </a:ln>
                <a:solidFill>
                  <a:schemeClr val="tx1"/>
                </a:solidFill>
                <a:effectLst/>
              </a:rPr>
              <a:t> is how much your model's test error changes based on variation in the training data. It reflects the model's sensitivity to the idiosyncrasies of the data set it was trained on.</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Low Variance</a:t>
            </a:r>
            <a:r>
              <a:rPr lang="en-US" altLang="en-US" sz="1600" dirty="0"/>
              <a:t>: Suggests small changes to the estimate of the target function with changes to the training dataset. Linear Regression, Linear Discriminant Analysis and Logistic Regression</a:t>
            </a:r>
          </a:p>
          <a:p>
            <a:pPr marL="285750" lvl="0" indent="-285750" algn="just" eaLnBrk="0" fontAlgn="base" hangingPunct="0">
              <a:spcBef>
                <a:spcPct val="0"/>
              </a:spcBef>
              <a:spcAft>
                <a:spcPct val="0"/>
              </a:spcAft>
              <a:buFont typeface="Wingdings" panose="05000000000000000000" pitchFamily="2" charset="2"/>
              <a:buChar char="§"/>
            </a:pPr>
            <a:endParaRPr lang="en-US" altLang="en-US" sz="1600" dirty="0"/>
          </a:p>
          <a:p>
            <a:pPr marL="285750" lvl="0" indent="-285750" algn="just" eaLnBrk="0" fontAlgn="base" hangingPunct="0">
              <a:spcBef>
                <a:spcPct val="0"/>
              </a:spcBef>
              <a:spcAft>
                <a:spcPct val="0"/>
              </a:spcAft>
              <a:buFont typeface="Wingdings" panose="05000000000000000000" pitchFamily="2" charset="2"/>
              <a:buChar char="§"/>
            </a:pPr>
            <a:r>
              <a:rPr lang="en-US" altLang="en-US" sz="1600" b="1" dirty="0"/>
              <a:t>High Variance</a:t>
            </a:r>
            <a:r>
              <a:rPr lang="en-US" altLang="en-US" sz="1600" dirty="0"/>
              <a:t>: Suggests large changes to the estimate of the target function with changes to the training dataset. Decision Trees, k-Nearest Neighbors and Support Vector Machines.</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As a model increases in complexity and it becomes more wiggly (</a:t>
            </a:r>
            <a:r>
              <a:rPr kumimoji="0" lang="en-US" altLang="en-US" sz="1600" b="1" i="0" u="none" strike="noStrike" cap="none" normalizeH="0" baseline="0" dirty="0">
                <a:ln>
                  <a:noFill/>
                </a:ln>
                <a:solidFill>
                  <a:schemeClr val="tx1"/>
                </a:solidFill>
                <a:effectLst/>
              </a:rPr>
              <a:t>flexible)</a:t>
            </a:r>
            <a:r>
              <a:rPr kumimoji="0" lang="en-US" altLang="en-US" sz="1600" b="0" i="0" u="none" strike="noStrike" cap="none" normalizeH="0" baseline="0" dirty="0">
                <a:ln>
                  <a:noFill/>
                </a:ln>
                <a:solidFill>
                  <a:schemeClr val="tx1"/>
                </a:solidFill>
                <a:effectLst/>
              </a:rPr>
              <a:t>, its bias decreases (it does a good job of explaining the training data), but variance increases (it doesn't generalize as well).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Good model:</a:t>
            </a:r>
            <a:r>
              <a:rPr kumimoji="0" lang="en-US" altLang="en-US" sz="2000" b="1" i="0" u="none" strike="noStrike" cap="none" normalizeH="0" dirty="0">
                <a:ln>
                  <a:noFill/>
                </a:ln>
                <a:solidFill>
                  <a:schemeClr val="tx1"/>
                </a:solidFill>
                <a:effectLst/>
              </a:rPr>
              <a:t> </a:t>
            </a:r>
            <a:r>
              <a:rPr kumimoji="0" lang="en-US" altLang="en-US" sz="2000" b="1" i="0" u="none" strike="noStrike" cap="none" normalizeH="0" baseline="0" dirty="0">
                <a:ln>
                  <a:noFill/>
                </a:ln>
                <a:solidFill>
                  <a:schemeClr val="tx1"/>
                </a:solidFill>
                <a:effectLst/>
              </a:rPr>
              <a:t> low bias </a:t>
            </a:r>
            <a:r>
              <a:rPr kumimoji="0" lang="en-US" altLang="en-US" sz="2000" b="1" i="1" u="none" strike="noStrike" cap="none" normalizeH="0" baseline="0" dirty="0">
                <a:ln>
                  <a:noFill/>
                </a:ln>
                <a:solidFill>
                  <a:schemeClr val="tx1"/>
                </a:solidFill>
                <a:effectLst/>
              </a:rPr>
              <a:t>and</a:t>
            </a:r>
            <a:r>
              <a:rPr kumimoji="0" lang="en-US" altLang="en-US" sz="2000" b="1" i="0" u="none" strike="noStrike" cap="none" normalizeH="0" baseline="0" dirty="0">
                <a:ln>
                  <a:noFill/>
                </a:ln>
                <a:solidFill>
                  <a:schemeClr val="tx1"/>
                </a:solidFill>
                <a:effectLst/>
              </a:rPr>
              <a:t> low variance.</a:t>
            </a:r>
            <a:r>
              <a:rPr kumimoji="0" lang="en-US" altLang="en-US" sz="2000" b="0" i="0" u="none" strike="noStrike" cap="none" normalizeH="0" baseline="0" dirty="0">
                <a:ln>
                  <a:noFill/>
                </a:ln>
                <a:solidFill>
                  <a:schemeClr val="tx1"/>
                </a:solidFill>
                <a:effectLst/>
              </a:rPr>
              <a:t> </a:t>
            </a:r>
          </a:p>
        </p:txBody>
      </p:sp>
      <p:pic>
        <p:nvPicPr>
          <p:cNvPr id="3" name="6 Imagen">
            <a:extLst>
              <a:ext uri="{FF2B5EF4-FFF2-40B4-BE49-F238E27FC236}">
                <a16:creationId xmlns:a16="http://schemas.microsoft.com/office/drawing/2014/main" id="{4B5C5ED5-66E6-4313-A652-FFB754135A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0939328E-B78D-4856-A7F5-3B7FF0F29288}"/>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B1AE2D2F-FF02-4C4D-A2A9-E6BB03729994}"/>
              </a:ext>
            </a:extLst>
          </p:cNvPr>
          <p:cNvSpPr txBox="1"/>
          <p:nvPr/>
        </p:nvSpPr>
        <p:spPr>
          <a:xfrm>
            <a:off x="99062" y="116632"/>
            <a:ext cx="4157292" cy="523220"/>
          </a:xfrm>
          <a:prstGeom prst="rect">
            <a:avLst/>
          </a:prstGeom>
          <a:noFill/>
        </p:spPr>
        <p:txBody>
          <a:bodyPr wrap="none" rtlCol="0">
            <a:spAutoFit/>
          </a:bodyPr>
          <a:lstStyle/>
          <a:p>
            <a:r>
              <a:rPr lang="es-CO" sz="2800" b="1" dirty="0" err="1"/>
              <a:t>BIAS-VARIANCE</a:t>
            </a:r>
            <a:r>
              <a:rPr lang="es-CO" sz="2800" b="1" dirty="0"/>
              <a:t> </a:t>
            </a:r>
            <a:r>
              <a:rPr lang="es-CO" sz="2800" b="1" dirty="0" err="1"/>
              <a:t>TRADEOFF</a:t>
            </a:r>
            <a:endParaRPr lang="es-CO" sz="2800" b="1" dirty="0"/>
          </a:p>
        </p:txBody>
      </p:sp>
    </p:spTree>
    <p:extLst>
      <p:ext uri="{BB962C8B-B14F-4D97-AF65-F5344CB8AC3E}">
        <p14:creationId xmlns:p14="http://schemas.microsoft.com/office/powerpoint/2010/main" val="2393811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B528FE8-D5F3-4FD8-B84A-F85E1D0C8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898" y="2714287"/>
            <a:ext cx="5446620" cy="400026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BAA15E7B-C7FF-4FD4-8269-C58ED39A78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97DE6E90-A42E-4F1D-B602-2FC24515AF8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D8BF55ED-FF0D-46F5-BCB3-8D626D92A521}"/>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
        <p:nvSpPr>
          <p:cNvPr id="2" name="Rectángulo 1">
            <a:extLst>
              <a:ext uri="{FF2B5EF4-FFF2-40B4-BE49-F238E27FC236}">
                <a16:creationId xmlns:a16="http://schemas.microsoft.com/office/drawing/2014/main" id="{ECB32C1C-0E35-40BA-B3CF-E53C0FAE4EC4}"/>
              </a:ext>
            </a:extLst>
          </p:cNvPr>
          <p:cNvSpPr/>
          <p:nvPr/>
        </p:nvSpPr>
        <p:spPr>
          <a:xfrm>
            <a:off x="295275" y="898405"/>
            <a:ext cx="8660466" cy="1815882"/>
          </a:xfrm>
          <a:prstGeom prst="rect">
            <a:avLst/>
          </a:prstGeom>
        </p:spPr>
        <p:txBody>
          <a:bodyPr wrap="square">
            <a:spAutoFit/>
          </a:bodyPr>
          <a:lstStyle/>
          <a:p>
            <a:pPr algn="just"/>
            <a:r>
              <a:rPr lang="en-US" sz="1600" dirty="0">
                <a:latin typeface="+mn-lt"/>
              </a:rPr>
              <a:t>Since we’re trying to compute a </a:t>
            </a:r>
            <a:r>
              <a:rPr lang="en-US" sz="1600" b="1" dirty="0">
                <a:latin typeface="+mn-lt"/>
              </a:rPr>
              <a:t>loss</a:t>
            </a:r>
            <a:r>
              <a:rPr lang="en-US" sz="1600" dirty="0">
                <a:latin typeface="+mn-lt"/>
              </a:rPr>
              <a:t>, we need to penalize bad predictions, right? If the </a:t>
            </a:r>
            <a:r>
              <a:rPr lang="en-US" sz="1600" b="1" dirty="0">
                <a:latin typeface="+mn-lt"/>
              </a:rPr>
              <a:t>probability</a:t>
            </a:r>
            <a:r>
              <a:rPr lang="en-US" sz="1600" dirty="0">
                <a:latin typeface="+mn-lt"/>
              </a:rPr>
              <a:t> associated with the </a:t>
            </a:r>
            <a:r>
              <a:rPr lang="en-US" sz="1600" b="1" dirty="0">
                <a:latin typeface="+mn-lt"/>
              </a:rPr>
              <a:t>true class</a:t>
            </a:r>
            <a:r>
              <a:rPr lang="en-US" sz="1600" dirty="0">
                <a:latin typeface="+mn-lt"/>
              </a:rPr>
              <a:t> is </a:t>
            </a:r>
            <a:r>
              <a:rPr lang="en-US" sz="1600" b="1" dirty="0">
                <a:latin typeface="+mn-lt"/>
              </a:rPr>
              <a:t>1.0</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zero</a:t>
            </a:r>
            <a:r>
              <a:rPr lang="en-US" sz="1600" dirty="0">
                <a:latin typeface="+mn-lt"/>
              </a:rPr>
              <a:t>. Conversely, if that </a:t>
            </a:r>
            <a:r>
              <a:rPr lang="en-US" sz="1600" b="1" dirty="0">
                <a:latin typeface="+mn-lt"/>
              </a:rPr>
              <a:t>probability is</a:t>
            </a:r>
            <a:r>
              <a:rPr lang="en-US" sz="1600" dirty="0">
                <a:latin typeface="+mn-lt"/>
              </a:rPr>
              <a:t> </a:t>
            </a:r>
            <a:r>
              <a:rPr lang="en-US" sz="1600" b="1" dirty="0">
                <a:latin typeface="+mn-lt"/>
              </a:rPr>
              <a:t>low</a:t>
            </a:r>
            <a:r>
              <a:rPr lang="en-US" sz="1600" dirty="0">
                <a:latin typeface="+mn-lt"/>
              </a:rPr>
              <a:t>, say, </a:t>
            </a:r>
            <a:r>
              <a:rPr lang="en-US" sz="1600" b="1" dirty="0">
                <a:latin typeface="+mn-lt"/>
              </a:rPr>
              <a:t>0.01</a:t>
            </a:r>
            <a:r>
              <a:rPr lang="en-US" sz="1600" dirty="0">
                <a:latin typeface="+mn-lt"/>
              </a:rPr>
              <a:t>, we need its </a:t>
            </a:r>
            <a:r>
              <a:rPr lang="en-US" sz="1600" b="1" dirty="0">
                <a:latin typeface="+mn-lt"/>
              </a:rPr>
              <a:t>loss</a:t>
            </a:r>
            <a:r>
              <a:rPr lang="en-US" sz="1600" dirty="0">
                <a:latin typeface="+mn-lt"/>
              </a:rPr>
              <a:t> to be </a:t>
            </a:r>
            <a:r>
              <a:rPr lang="en-US" sz="1600" b="1" dirty="0">
                <a:latin typeface="+mn-lt"/>
              </a:rPr>
              <a:t>HUGE</a:t>
            </a:r>
            <a:r>
              <a:rPr lang="en-US" sz="1600" dirty="0">
                <a:latin typeface="+mn-lt"/>
              </a:rPr>
              <a:t>!</a:t>
            </a:r>
          </a:p>
          <a:p>
            <a:pPr algn="just"/>
            <a:endParaRPr lang="en-US" sz="1600" dirty="0">
              <a:latin typeface="+mn-lt"/>
            </a:endParaRPr>
          </a:p>
          <a:p>
            <a:pPr algn="just"/>
            <a:r>
              <a:rPr lang="en-US" sz="1600" dirty="0">
                <a:latin typeface="+mn-lt"/>
              </a:rPr>
              <a:t>It turns out, taking the </a:t>
            </a:r>
            <a:r>
              <a:rPr lang="en-US" sz="1600" b="1" dirty="0">
                <a:latin typeface="+mn-lt"/>
              </a:rPr>
              <a:t>(negative) log of the probability</a:t>
            </a:r>
            <a:r>
              <a:rPr lang="en-US" sz="1600" dirty="0">
                <a:latin typeface="+mn-lt"/>
              </a:rPr>
              <a:t> suits us well enough for this purpose (</a:t>
            </a:r>
            <a:r>
              <a:rPr lang="en-US" sz="1600" i="1" dirty="0">
                <a:latin typeface="+mn-lt"/>
              </a:rPr>
              <a:t>since the log of values between 0.0 and 1.0 is negative, we take the negative log to obtain a positive value for the loss</a:t>
            </a:r>
            <a:r>
              <a:rPr lang="en-US" sz="1600" dirty="0">
                <a:latin typeface="+mn-lt"/>
              </a:rPr>
              <a:t>).</a:t>
            </a:r>
          </a:p>
        </p:txBody>
      </p:sp>
    </p:spTree>
    <p:extLst>
      <p:ext uri="{BB962C8B-B14F-4D97-AF65-F5344CB8AC3E}">
        <p14:creationId xmlns:p14="http://schemas.microsoft.com/office/powerpoint/2010/main" val="20154092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221450F-57FD-4808-ADED-56017D697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729" y="1720944"/>
            <a:ext cx="6672623" cy="388858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90BE4927-BA33-4AB7-B785-4FE8764945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DF376494-6E17-4D8D-BFFD-96468D88F17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502F670-8DBE-4B62-B7CA-86DBC28911D0}"/>
              </a:ext>
            </a:extLst>
          </p:cNvPr>
          <p:cNvSpPr txBox="1"/>
          <p:nvPr/>
        </p:nvSpPr>
        <p:spPr>
          <a:xfrm>
            <a:off x="99062" y="116632"/>
            <a:ext cx="5445722" cy="523220"/>
          </a:xfrm>
          <a:prstGeom prst="rect">
            <a:avLst/>
          </a:prstGeom>
          <a:noFill/>
        </p:spPr>
        <p:txBody>
          <a:bodyPr wrap="none" rtlCol="0">
            <a:spAutoFit/>
          </a:bodyPr>
          <a:lstStyle/>
          <a:p>
            <a:r>
              <a:rPr lang="es-CO" sz="2800" b="1" dirty="0"/>
              <a:t>CROSS ENTROPY / LOG LOSS</a:t>
            </a:r>
          </a:p>
        </p:txBody>
      </p:sp>
    </p:spTree>
    <p:extLst>
      <p:ext uri="{BB962C8B-B14F-4D97-AF65-F5344CB8AC3E}">
        <p14:creationId xmlns:p14="http://schemas.microsoft.com/office/powerpoint/2010/main" val="7631539"/>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7514</TotalTime>
  <Words>3863</Words>
  <Application>Microsoft Office PowerPoint</Application>
  <PresentationFormat>Presentación en pantalla (4:3)</PresentationFormat>
  <Paragraphs>262</Paragraphs>
  <Slides>91</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91</vt:i4>
      </vt:variant>
    </vt:vector>
  </HeadingPairs>
  <TitlesOfParts>
    <vt:vector size="99" baseType="lpstr">
      <vt:lpstr>Arial</vt:lpstr>
      <vt:lpstr>Arial</vt:lpstr>
      <vt:lpstr>Calibri</vt:lpstr>
      <vt:lpstr>Helvetica Neue</vt:lpstr>
      <vt:lpstr>medium-content-sans-serif-font</vt:lpstr>
      <vt:lpstr>medium-content-serif-font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Edier Aristizabal</cp:lastModifiedBy>
  <cp:revision>216</cp:revision>
  <dcterms:modified xsi:type="dcterms:W3CDTF">2020-03-19T13:51:09Z</dcterms:modified>
</cp:coreProperties>
</file>